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70" r:id="rId3"/>
    <p:sldId id="260" r:id="rId4"/>
    <p:sldId id="257" r:id="rId5"/>
    <p:sldId id="259" r:id="rId6"/>
    <p:sldId id="264" r:id="rId7"/>
    <p:sldId id="302" r:id="rId8"/>
    <p:sldId id="296" r:id="rId9"/>
    <p:sldId id="301" r:id="rId10"/>
    <p:sldId id="297" r:id="rId11"/>
    <p:sldId id="298" r:id="rId12"/>
    <p:sldId id="299" r:id="rId13"/>
    <p:sldId id="263" r:id="rId14"/>
    <p:sldId id="271" r:id="rId15"/>
    <p:sldId id="272" r:id="rId16"/>
    <p:sldId id="273" r:id="rId17"/>
    <p:sldId id="278" r:id="rId18"/>
    <p:sldId id="280" r:id="rId19"/>
    <p:sldId id="279" r:id="rId20"/>
    <p:sldId id="282" r:id="rId21"/>
    <p:sldId id="289" r:id="rId22"/>
    <p:sldId id="284" r:id="rId23"/>
    <p:sldId id="288" r:id="rId24"/>
    <p:sldId id="295" r:id="rId25"/>
    <p:sldId id="294" r:id="rId26"/>
    <p:sldId id="283" r:id="rId27"/>
    <p:sldId id="281" r:id="rId28"/>
    <p:sldId id="293" r:id="rId29"/>
    <p:sldId id="276" r:id="rId30"/>
    <p:sldId id="277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223E3D"/>
    <a:srgbClr val="FF0066"/>
    <a:srgbClr val="98A11F"/>
    <a:srgbClr val="D47104"/>
    <a:srgbClr val="8729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0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#1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D4C525-882F-47B9-84F8-E1F492AD7F17}" type="doc">
      <dgm:prSet loTypeId="urn:microsoft.com/office/officeart/2011/layout/HexagonRadial" loCatId="cycle" qsTypeId="urn:microsoft.com/office/officeart/2005/8/quickstyle/3d6#1" qsCatId="3D" csTypeId="urn:microsoft.com/office/officeart/2005/8/colors/accent0_3#1" csCatId="mainScheme" phldr="1"/>
      <dgm:spPr/>
      <dgm:t>
        <a:bodyPr/>
        <a:lstStyle/>
        <a:p>
          <a:endParaRPr lang="en-US"/>
        </a:p>
      </dgm:t>
    </dgm:pt>
    <dgm:pt modelId="{8A3EF57A-D988-4E38-915E-49DBE2EE7061}">
      <dgm:prSet phldrT="[Text]"/>
      <dgm:spPr>
        <a:gradFill rotWithShape="0">
          <a:gsLst>
            <a:gs pos="0">
              <a:schemeClr val="tx1">
                <a:lumMod val="85000"/>
                <a:lumOff val="15000"/>
              </a:schemeClr>
            </a:gs>
            <a:gs pos="0">
              <a:schemeClr val="tx1">
                <a:lumMod val="95000"/>
                <a:lumOff val="5000"/>
              </a:schemeClr>
            </a:gs>
          </a:gsLst>
          <a:lin ang="5400000" scaled="0"/>
        </a:gradFill>
      </dgm:spPr>
      <dgm:t>
        <a:bodyPr/>
        <a:lstStyle/>
        <a:p>
          <a:r>
            <a:rPr lang="en-US" dirty="0">
              <a:latin typeface="Algerian" panose="04020705040A02060702" pitchFamily="82" charset="0"/>
            </a:rPr>
            <a:t>QQMA GHANA LBG</a:t>
          </a:r>
        </a:p>
      </dgm:t>
    </dgm:pt>
    <dgm:pt modelId="{C7B9819E-DF70-43AD-B025-A6D8CAD18274}" type="parTrans" cxnId="{C445BD45-721B-432F-B573-9B98083D6D08}">
      <dgm:prSet/>
      <dgm:spPr/>
      <dgm:t>
        <a:bodyPr/>
        <a:lstStyle/>
        <a:p>
          <a:endParaRPr lang="en-US"/>
        </a:p>
      </dgm:t>
    </dgm:pt>
    <dgm:pt modelId="{75868E14-E318-4952-A046-BDC90FD95196}" type="sibTrans" cxnId="{C445BD45-721B-432F-B573-9B98083D6D08}">
      <dgm:prSet/>
      <dgm:spPr/>
      <dgm:t>
        <a:bodyPr/>
        <a:lstStyle/>
        <a:p>
          <a:endParaRPr lang="en-US"/>
        </a:p>
      </dgm:t>
    </dgm:pt>
    <dgm:pt modelId="{404D6B26-554B-4274-B6F1-E012CE6B9B95}">
      <dgm:prSet phldrT="[Text]"/>
      <dgm:spPr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0">
              <a:schemeClr val="accent5">
                <a:lumMod val="75000"/>
              </a:schemeClr>
            </a:gs>
          </a:gsLst>
          <a:lin ang="5400000" scaled="0"/>
        </a:gradFill>
      </dgm:spPr>
      <dgm:t>
        <a:bodyPr/>
        <a:lstStyle/>
        <a:p>
          <a:r>
            <a:rPr lang="en-US" b="1" dirty="0"/>
            <a:t>QQMA STUDIOS</a:t>
          </a:r>
        </a:p>
      </dgm:t>
    </dgm:pt>
    <dgm:pt modelId="{59B9C94C-D4BF-443F-BDE2-C9C506DB4D3F}" type="parTrans" cxnId="{8DD8D7B8-3A31-4D80-8496-5D2D411CA1B3}">
      <dgm:prSet/>
      <dgm:spPr/>
      <dgm:t>
        <a:bodyPr/>
        <a:lstStyle/>
        <a:p>
          <a:endParaRPr lang="en-US"/>
        </a:p>
      </dgm:t>
    </dgm:pt>
    <dgm:pt modelId="{B839A125-25CE-43C0-975F-16B178AD3BCF}" type="sibTrans" cxnId="{8DD8D7B8-3A31-4D80-8496-5D2D411CA1B3}">
      <dgm:prSet/>
      <dgm:spPr/>
      <dgm:t>
        <a:bodyPr/>
        <a:lstStyle/>
        <a:p>
          <a:endParaRPr lang="en-US"/>
        </a:p>
      </dgm:t>
    </dgm:pt>
    <dgm:pt modelId="{87E10EB7-A92F-4CF6-A3AE-944ED9DD7642}">
      <dgm:prSet phldrT="[Text]"/>
      <dgm:spPr>
        <a:gradFill rotWithShape="0">
          <a:gsLst>
            <a:gs pos="0">
              <a:srgbClr val="FF0000"/>
            </a:gs>
            <a:gs pos="0">
              <a:srgbClr val="FFC000"/>
            </a:gs>
          </a:gsLst>
          <a:lin ang="5400000" scaled="0"/>
        </a:gra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QQMA HEALTH</a:t>
          </a:r>
        </a:p>
      </dgm:t>
    </dgm:pt>
    <dgm:pt modelId="{6D40C0B4-418E-4A19-AEF2-252B9D23819B}" type="parTrans" cxnId="{29E9672A-A3E8-4203-931D-589F0EF8A3E5}">
      <dgm:prSet/>
      <dgm:spPr/>
      <dgm:t>
        <a:bodyPr/>
        <a:lstStyle/>
        <a:p>
          <a:endParaRPr lang="en-US"/>
        </a:p>
      </dgm:t>
    </dgm:pt>
    <dgm:pt modelId="{B6EE3D10-38E0-410C-9AE5-A31BF645FCD7}" type="sibTrans" cxnId="{29E9672A-A3E8-4203-931D-589F0EF8A3E5}">
      <dgm:prSet/>
      <dgm:spPr/>
      <dgm:t>
        <a:bodyPr/>
        <a:lstStyle/>
        <a:p>
          <a:endParaRPr lang="en-US"/>
        </a:p>
      </dgm:t>
    </dgm:pt>
    <dgm:pt modelId="{68221819-BD1B-4F60-99F5-3F94F12FB548}">
      <dgm:prSet phldrT="[Text]"/>
      <dgm:spPr>
        <a:gradFill rotWithShape="0">
          <a:gsLst>
            <a:gs pos="0">
              <a:srgbClr val="0070C0"/>
            </a:gs>
            <a:gs pos="0">
              <a:srgbClr val="00B0F0"/>
            </a:gs>
          </a:gsLst>
          <a:lin ang="5400000" scaled="0"/>
        </a:gradFill>
      </dgm:spPr>
      <dgm:t>
        <a:bodyPr/>
        <a:lstStyle/>
        <a:p>
          <a:r>
            <a:rPr lang="en-US" b="1" dirty="0"/>
            <a:t>QQMA OUTREACH</a:t>
          </a:r>
        </a:p>
      </dgm:t>
    </dgm:pt>
    <dgm:pt modelId="{45021742-5864-4441-91D1-7AA9D0726507}" type="parTrans" cxnId="{F0A66F8B-C825-4B36-A3B4-954ECED0289F}">
      <dgm:prSet/>
      <dgm:spPr/>
      <dgm:t>
        <a:bodyPr/>
        <a:lstStyle/>
        <a:p>
          <a:endParaRPr lang="en-US"/>
        </a:p>
      </dgm:t>
    </dgm:pt>
    <dgm:pt modelId="{060C520B-6342-4F88-8EBE-4BCAF8E5367B}" type="sibTrans" cxnId="{F0A66F8B-C825-4B36-A3B4-954ECED0289F}">
      <dgm:prSet/>
      <dgm:spPr/>
      <dgm:t>
        <a:bodyPr/>
        <a:lstStyle/>
        <a:p>
          <a:endParaRPr lang="en-US"/>
        </a:p>
      </dgm:t>
    </dgm:pt>
    <dgm:pt modelId="{38D4838E-56AB-46C1-AC6C-E8A00A96A480}">
      <dgm:prSet phldrT="[Text]"/>
      <dgm:spPr>
        <a:gradFill rotWithShape="0">
          <a:gsLst>
            <a:gs pos="0">
              <a:srgbClr val="00B050"/>
            </a:gs>
            <a:gs pos="0">
              <a:srgbClr val="006600"/>
            </a:gs>
          </a:gsLst>
          <a:lin ang="5400000" scaled="0"/>
        </a:gradFill>
      </dgm:spPr>
      <dgm:t>
        <a:bodyPr/>
        <a:lstStyle/>
        <a:p>
          <a:r>
            <a:rPr lang="en-US" b="1" dirty="0"/>
            <a:t>QQMA EDU</a:t>
          </a:r>
          <a:r>
            <a:rPr lang="en-US" dirty="0"/>
            <a:t>.</a:t>
          </a:r>
        </a:p>
      </dgm:t>
    </dgm:pt>
    <dgm:pt modelId="{7A04D0F1-90FA-45B7-A555-3E6BBA03A06D}" type="parTrans" cxnId="{6BCD1265-53B5-4913-A0CB-2E387A2D7D4F}">
      <dgm:prSet/>
      <dgm:spPr/>
      <dgm:t>
        <a:bodyPr/>
        <a:lstStyle/>
        <a:p>
          <a:endParaRPr lang="en-US"/>
        </a:p>
      </dgm:t>
    </dgm:pt>
    <dgm:pt modelId="{5529E12E-30CD-4ACB-9222-137F201A4D74}" type="sibTrans" cxnId="{6BCD1265-53B5-4913-A0CB-2E387A2D7D4F}">
      <dgm:prSet/>
      <dgm:spPr/>
      <dgm:t>
        <a:bodyPr/>
        <a:lstStyle/>
        <a:p>
          <a:endParaRPr lang="en-US"/>
        </a:p>
      </dgm:t>
    </dgm:pt>
    <dgm:pt modelId="{86742570-A43C-4CAA-80B0-77C14FA38178}">
      <dgm:prSet phldrT="[Text]"/>
      <dgm:spPr>
        <a:gradFill rotWithShape="0">
          <a:gsLst>
            <a:gs pos="0">
              <a:srgbClr val="FF0000"/>
            </a:gs>
            <a:gs pos="0">
              <a:srgbClr val="FF0000"/>
            </a:gs>
          </a:gsLst>
          <a:lin ang="5400000" scaled="0"/>
        </a:gradFill>
      </dgm:spPr>
      <dgm:t>
        <a:bodyPr/>
        <a:lstStyle/>
        <a:p>
          <a:r>
            <a:rPr lang="en-US" b="1" dirty="0"/>
            <a:t>QQMA CARE</a:t>
          </a:r>
        </a:p>
      </dgm:t>
    </dgm:pt>
    <dgm:pt modelId="{78A6C4FA-6BEC-4DA2-B101-9E5DFD87E5EF}" type="sibTrans" cxnId="{78258B38-C068-47DC-96F3-2443860B4CC8}">
      <dgm:prSet/>
      <dgm:spPr/>
      <dgm:t>
        <a:bodyPr/>
        <a:lstStyle/>
        <a:p>
          <a:endParaRPr lang="en-US"/>
        </a:p>
      </dgm:t>
    </dgm:pt>
    <dgm:pt modelId="{9F22470B-FCDB-46F6-B695-7DA85B4517A3}" type="parTrans" cxnId="{78258B38-C068-47DC-96F3-2443860B4CC8}">
      <dgm:prSet/>
      <dgm:spPr/>
      <dgm:t>
        <a:bodyPr/>
        <a:lstStyle/>
        <a:p>
          <a:endParaRPr lang="en-US"/>
        </a:p>
      </dgm:t>
    </dgm:pt>
    <dgm:pt modelId="{24008895-C07B-4AE4-B1CD-1E1BD13454E5}" type="pres">
      <dgm:prSet presAssocID="{14D4C525-882F-47B9-84F8-E1F492AD7F1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BFB1AD0D-07F8-48EC-98D7-BE9AE2BA9F26}" type="pres">
      <dgm:prSet presAssocID="{8A3EF57A-D988-4E38-915E-49DBE2EE7061}" presName="Parent" presStyleLbl="node0" presStyleIdx="0" presStyleCnt="1" custScaleX="139124" custLinFactNeighborX="16121" custLinFactNeighborY="7381">
        <dgm:presLayoutVars>
          <dgm:chMax val="6"/>
          <dgm:chPref val="6"/>
        </dgm:presLayoutVars>
      </dgm:prSet>
      <dgm:spPr/>
    </dgm:pt>
    <dgm:pt modelId="{0487A1EF-7F48-43F9-8D70-D4AD4F1D74E2}" type="pres">
      <dgm:prSet presAssocID="{404D6B26-554B-4274-B6F1-E012CE6B9B95}" presName="Accent1" presStyleCnt="0"/>
      <dgm:spPr/>
    </dgm:pt>
    <dgm:pt modelId="{E696AB59-70AA-4422-88ED-E268F66905B6}" type="pres">
      <dgm:prSet presAssocID="{404D6B26-554B-4274-B6F1-E012CE6B9B95}" presName="Accent" presStyleLbl="bgShp" presStyleIdx="0" presStyleCnt="5"/>
      <dgm:spPr/>
    </dgm:pt>
    <dgm:pt modelId="{C57A2D94-97D7-472D-A2FE-10513E84695B}" type="pres">
      <dgm:prSet presAssocID="{404D6B26-554B-4274-B6F1-E012CE6B9B95}" presName="Child1" presStyleLbl="node1" presStyleIdx="0" presStyleCnt="5" custScaleX="117703" custLinFactNeighborX="27621" custLinFactNeighborY="-17509">
        <dgm:presLayoutVars>
          <dgm:chMax val="0"/>
          <dgm:chPref val="0"/>
          <dgm:bulletEnabled val="1"/>
        </dgm:presLayoutVars>
      </dgm:prSet>
      <dgm:spPr/>
    </dgm:pt>
    <dgm:pt modelId="{7F2B2E48-8614-4CA3-889D-47A2415E93E4}" type="pres">
      <dgm:prSet presAssocID="{87E10EB7-A92F-4CF6-A3AE-944ED9DD7642}" presName="Accent2" presStyleCnt="0"/>
      <dgm:spPr/>
    </dgm:pt>
    <dgm:pt modelId="{A5AA11CA-0A02-48F9-BE8E-AADBCFB15EB3}" type="pres">
      <dgm:prSet presAssocID="{87E10EB7-A92F-4CF6-A3AE-944ED9DD7642}" presName="Accent" presStyleLbl="bgShp" presStyleIdx="1" presStyleCnt="5" custLinFactNeighborX="-72573" custLinFactNeighborY="-41552"/>
      <dgm:spPr/>
    </dgm:pt>
    <dgm:pt modelId="{B2E95F3D-06AC-44A2-A97C-6A228655288A}" type="pres">
      <dgm:prSet presAssocID="{87E10EB7-A92F-4CF6-A3AE-944ED9DD7642}" presName="Child2" presStyleLbl="node1" presStyleIdx="1" presStyleCnt="5" custScaleX="121604" custLinFactNeighborX="89101" custLinFactNeighborY="-27615">
        <dgm:presLayoutVars>
          <dgm:chMax val="0"/>
          <dgm:chPref val="0"/>
          <dgm:bulletEnabled val="1"/>
        </dgm:presLayoutVars>
      </dgm:prSet>
      <dgm:spPr/>
    </dgm:pt>
    <dgm:pt modelId="{C2A6699D-FB65-4D49-A2B2-8E300208F742}" type="pres">
      <dgm:prSet presAssocID="{86742570-A43C-4CAA-80B0-77C14FA38178}" presName="Accent3" presStyleCnt="0"/>
      <dgm:spPr/>
    </dgm:pt>
    <dgm:pt modelId="{1870DBC5-9D39-459A-8D8C-82AD45FEB241}" type="pres">
      <dgm:prSet presAssocID="{86742570-A43C-4CAA-80B0-77C14FA38178}" presName="Accent" presStyleLbl="bgShp" presStyleIdx="2" presStyleCnt="5" custLinFactX="41276" custLinFactY="-31395" custLinFactNeighborX="100000" custLinFactNeighborY="-100000"/>
      <dgm:spPr/>
    </dgm:pt>
    <dgm:pt modelId="{C442D6FE-2674-47DC-9780-09802559EA92}" type="pres">
      <dgm:prSet presAssocID="{86742570-A43C-4CAA-80B0-77C14FA38178}" presName="Child3" presStyleLbl="node1" presStyleIdx="2" presStyleCnt="5" custScaleX="124913" custLinFactX="-100000" custLinFactY="-18599" custLinFactNeighborX="-138584" custLinFactNeighborY="-100000">
        <dgm:presLayoutVars>
          <dgm:chMax val="0"/>
          <dgm:chPref val="0"/>
          <dgm:bulletEnabled val="1"/>
        </dgm:presLayoutVars>
      </dgm:prSet>
      <dgm:spPr/>
    </dgm:pt>
    <dgm:pt modelId="{E1ADA086-9BEF-4BCA-AF10-0EDAF3AF474A}" type="pres">
      <dgm:prSet presAssocID="{68221819-BD1B-4F60-99F5-3F94F12FB548}" presName="Accent4" presStyleCnt="0"/>
      <dgm:spPr/>
    </dgm:pt>
    <dgm:pt modelId="{E5F75F83-017A-461A-8537-78CF5A072F48}" type="pres">
      <dgm:prSet presAssocID="{68221819-BD1B-4F60-99F5-3F94F12FB548}" presName="Accent" presStyleLbl="bgShp" presStyleIdx="3" presStyleCnt="5" custLinFactX="100000" custLinFactNeighborX="124844" custLinFactNeighborY="35713"/>
      <dgm:spPr/>
    </dgm:pt>
    <dgm:pt modelId="{C79E7AB0-3C0C-4037-9762-6DA8B4D78588}" type="pres">
      <dgm:prSet presAssocID="{68221819-BD1B-4F60-99F5-3F94F12FB548}" presName="Child4" presStyleLbl="node1" presStyleIdx="3" presStyleCnt="5" custScaleX="149137" custLinFactX="-46162" custLinFactNeighborX="-100000" custLinFactNeighborY="-24150">
        <dgm:presLayoutVars>
          <dgm:chMax val="0"/>
          <dgm:chPref val="0"/>
          <dgm:bulletEnabled val="1"/>
        </dgm:presLayoutVars>
      </dgm:prSet>
      <dgm:spPr/>
    </dgm:pt>
    <dgm:pt modelId="{CE42E811-D08B-496D-BA01-4F893CA3C225}" type="pres">
      <dgm:prSet presAssocID="{38D4838E-56AB-46C1-AC6C-E8A00A96A480}" presName="Accent5" presStyleCnt="0"/>
      <dgm:spPr/>
    </dgm:pt>
    <dgm:pt modelId="{6397445A-0EE3-43B4-B3E1-5C0A9A0A37BD}" type="pres">
      <dgm:prSet presAssocID="{38D4838E-56AB-46C1-AC6C-E8A00A96A480}" presName="Accent" presStyleLbl="bgShp" presStyleIdx="4" presStyleCnt="5" custLinFactX="-105776" custLinFactY="-126872" custLinFactNeighborX="-200000" custLinFactNeighborY="-200000"/>
      <dgm:spPr/>
    </dgm:pt>
    <dgm:pt modelId="{E07ADED3-9912-47ED-99B1-9C73D202E8CA}" type="pres">
      <dgm:prSet presAssocID="{38D4838E-56AB-46C1-AC6C-E8A00A96A480}" presName="Child5" presStyleLbl="node1" presStyleIdx="4" presStyleCnt="5" custScaleX="132792" custScaleY="113840" custLinFactX="100000" custLinFactNeighborX="165121" custLinFactNeighborY="18815">
        <dgm:presLayoutVars>
          <dgm:chMax val="0"/>
          <dgm:chPref val="0"/>
          <dgm:bulletEnabled val="1"/>
        </dgm:presLayoutVars>
      </dgm:prSet>
      <dgm:spPr/>
    </dgm:pt>
  </dgm:ptLst>
  <dgm:cxnLst>
    <dgm:cxn modelId="{216E1104-1BBD-4AC3-BC47-145378D96E6D}" type="presOf" srcId="{404D6B26-554B-4274-B6F1-E012CE6B9B95}" destId="{C57A2D94-97D7-472D-A2FE-10513E84695B}" srcOrd="0" destOrd="0" presId="urn:microsoft.com/office/officeart/2011/layout/HexagonRadial"/>
    <dgm:cxn modelId="{00F6D00A-AE90-4CCD-AED9-5B99134D3EFB}" type="presOf" srcId="{8A3EF57A-D988-4E38-915E-49DBE2EE7061}" destId="{BFB1AD0D-07F8-48EC-98D7-BE9AE2BA9F26}" srcOrd="0" destOrd="0" presId="urn:microsoft.com/office/officeart/2011/layout/HexagonRadial"/>
    <dgm:cxn modelId="{CFB02713-04B8-4308-B045-A9E1F0C627C8}" type="presOf" srcId="{87E10EB7-A92F-4CF6-A3AE-944ED9DD7642}" destId="{B2E95F3D-06AC-44A2-A97C-6A228655288A}" srcOrd="0" destOrd="0" presId="urn:microsoft.com/office/officeart/2011/layout/HexagonRadial"/>
    <dgm:cxn modelId="{39DE431B-4C65-49CE-8595-23843CE6EACD}" type="presOf" srcId="{68221819-BD1B-4F60-99F5-3F94F12FB548}" destId="{C79E7AB0-3C0C-4037-9762-6DA8B4D78588}" srcOrd="0" destOrd="0" presId="urn:microsoft.com/office/officeart/2011/layout/HexagonRadial"/>
    <dgm:cxn modelId="{29E9672A-A3E8-4203-931D-589F0EF8A3E5}" srcId="{8A3EF57A-D988-4E38-915E-49DBE2EE7061}" destId="{87E10EB7-A92F-4CF6-A3AE-944ED9DD7642}" srcOrd="1" destOrd="0" parTransId="{6D40C0B4-418E-4A19-AEF2-252B9D23819B}" sibTransId="{B6EE3D10-38E0-410C-9AE5-A31BF645FCD7}"/>
    <dgm:cxn modelId="{78258B38-C068-47DC-96F3-2443860B4CC8}" srcId="{8A3EF57A-D988-4E38-915E-49DBE2EE7061}" destId="{86742570-A43C-4CAA-80B0-77C14FA38178}" srcOrd="2" destOrd="0" parTransId="{9F22470B-FCDB-46F6-B695-7DA85B4517A3}" sibTransId="{78A6C4FA-6BEC-4DA2-B101-9E5DFD87E5EF}"/>
    <dgm:cxn modelId="{6BCD1265-53B5-4913-A0CB-2E387A2D7D4F}" srcId="{8A3EF57A-D988-4E38-915E-49DBE2EE7061}" destId="{38D4838E-56AB-46C1-AC6C-E8A00A96A480}" srcOrd="4" destOrd="0" parTransId="{7A04D0F1-90FA-45B7-A555-3E6BBA03A06D}" sibTransId="{5529E12E-30CD-4ACB-9222-137F201A4D74}"/>
    <dgm:cxn modelId="{C445BD45-721B-432F-B573-9B98083D6D08}" srcId="{14D4C525-882F-47B9-84F8-E1F492AD7F17}" destId="{8A3EF57A-D988-4E38-915E-49DBE2EE7061}" srcOrd="0" destOrd="0" parTransId="{C7B9819E-DF70-43AD-B025-A6D8CAD18274}" sibTransId="{75868E14-E318-4952-A046-BDC90FD95196}"/>
    <dgm:cxn modelId="{3F263968-2716-4F9E-81A1-D0D0B65BFFB2}" type="presOf" srcId="{38D4838E-56AB-46C1-AC6C-E8A00A96A480}" destId="{E07ADED3-9912-47ED-99B1-9C73D202E8CA}" srcOrd="0" destOrd="0" presId="urn:microsoft.com/office/officeart/2011/layout/HexagonRadial"/>
    <dgm:cxn modelId="{F0A66F8B-C825-4B36-A3B4-954ECED0289F}" srcId="{8A3EF57A-D988-4E38-915E-49DBE2EE7061}" destId="{68221819-BD1B-4F60-99F5-3F94F12FB548}" srcOrd="3" destOrd="0" parTransId="{45021742-5864-4441-91D1-7AA9D0726507}" sibTransId="{060C520B-6342-4F88-8EBE-4BCAF8E5367B}"/>
    <dgm:cxn modelId="{9CEAE5A5-930B-4E3E-B78D-F77FCB6BE8CE}" type="presOf" srcId="{86742570-A43C-4CAA-80B0-77C14FA38178}" destId="{C442D6FE-2674-47DC-9780-09802559EA92}" srcOrd="0" destOrd="0" presId="urn:microsoft.com/office/officeart/2011/layout/HexagonRadial"/>
    <dgm:cxn modelId="{8DD8D7B8-3A31-4D80-8496-5D2D411CA1B3}" srcId="{8A3EF57A-D988-4E38-915E-49DBE2EE7061}" destId="{404D6B26-554B-4274-B6F1-E012CE6B9B95}" srcOrd="0" destOrd="0" parTransId="{59B9C94C-D4BF-443F-BDE2-C9C506DB4D3F}" sibTransId="{B839A125-25CE-43C0-975F-16B178AD3BCF}"/>
    <dgm:cxn modelId="{F94728B9-5D37-49EF-A527-50091785F29E}" type="presOf" srcId="{14D4C525-882F-47B9-84F8-E1F492AD7F17}" destId="{24008895-C07B-4AE4-B1CD-1E1BD13454E5}" srcOrd="0" destOrd="0" presId="urn:microsoft.com/office/officeart/2011/layout/HexagonRadial"/>
    <dgm:cxn modelId="{942E02BC-73F5-4629-AE12-370970EA8C3A}" type="presParOf" srcId="{24008895-C07B-4AE4-B1CD-1E1BD13454E5}" destId="{BFB1AD0D-07F8-48EC-98D7-BE9AE2BA9F26}" srcOrd="0" destOrd="0" presId="urn:microsoft.com/office/officeart/2011/layout/HexagonRadial"/>
    <dgm:cxn modelId="{C78A3A89-6E58-460D-ABA7-CF8697A48F7B}" type="presParOf" srcId="{24008895-C07B-4AE4-B1CD-1E1BD13454E5}" destId="{0487A1EF-7F48-43F9-8D70-D4AD4F1D74E2}" srcOrd="1" destOrd="0" presId="urn:microsoft.com/office/officeart/2011/layout/HexagonRadial"/>
    <dgm:cxn modelId="{53FB7DE2-0493-4192-AD42-6C3DF4184568}" type="presParOf" srcId="{0487A1EF-7F48-43F9-8D70-D4AD4F1D74E2}" destId="{E696AB59-70AA-4422-88ED-E268F66905B6}" srcOrd="0" destOrd="0" presId="urn:microsoft.com/office/officeart/2011/layout/HexagonRadial"/>
    <dgm:cxn modelId="{7471BFCA-C98F-4018-8E4A-1F3E2B0EA81E}" type="presParOf" srcId="{24008895-C07B-4AE4-B1CD-1E1BD13454E5}" destId="{C57A2D94-97D7-472D-A2FE-10513E84695B}" srcOrd="2" destOrd="0" presId="urn:microsoft.com/office/officeart/2011/layout/HexagonRadial"/>
    <dgm:cxn modelId="{EC11870D-7179-4952-908E-D8C1078122B2}" type="presParOf" srcId="{24008895-C07B-4AE4-B1CD-1E1BD13454E5}" destId="{7F2B2E48-8614-4CA3-889D-47A2415E93E4}" srcOrd="3" destOrd="0" presId="urn:microsoft.com/office/officeart/2011/layout/HexagonRadial"/>
    <dgm:cxn modelId="{D6B75EE3-6E53-4E38-ACC0-E8E594C7A41C}" type="presParOf" srcId="{7F2B2E48-8614-4CA3-889D-47A2415E93E4}" destId="{A5AA11CA-0A02-48F9-BE8E-AADBCFB15EB3}" srcOrd="0" destOrd="0" presId="urn:microsoft.com/office/officeart/2011/layout/HexagonRadial"/>
    <dgm:cxn modelId="{B3A72DFC-40B2-46CE-8384-917A93BF6026}" type="presParOf" srcId="{24008895-C07B-4AE4-B1CD-1E1BD13454E5}" destId="{B2E95F3D-06AC-44A2-A97C-6A228655288A}" srcOrd="4" destOrd="0" presId="urn:microsoft.com/office/officeart/2011/layout/HexagonRadial"/>
    <dgm:cxn modelId="{27B7D9AA-A346-4EF5-8F07-58D27A1F7CB1}" type="presParOf" srcId="{24008895-C07B-4AE4-B1CD-1E1BD13454E5}" destId="{C2A6699D-FB65-4D49-A2B2-8E300208F742}" srcOrd="5" destOrd="0" presId="urn:microsoft.com/office/officeart/2011/layout/HexagonRadial"/>
    <dgm:cxn modelId="{8A0696C6-8556-46CC-85FC-E703948F4571}" type="presParOf" srcId="{C2A6699D-FB65-4D49-A2B2-8E300208F742}" destId="{1870DBC5-9D39-459A-8D8C-82AD45FEB241}" srcOrd="0" destOrd="0" presId="urn:microsoft.com/office/officeart/2011/layout/HexagonRadial"/>
    <dgm:cxn modelId="{14B7AC06-ED08-476D-8F30-B7499E4949AD}" type="presParOf" srcId="{24008895-C07B-4AE4-B1CD-1E1BD13454E5}" destId="{C442D6FE-2674-47DC-9780-09802559EA92}" srcOrd="6" destOrd="0" presId="urn:microsoft.com/office/officeart/2011/layout/HexagonRadial"/>
    <dgm:cxn modelId="{F09983AD-DEED-4635-B441-3C4BDF5FD947}" type="presParOf" srcId="{24008895-C07B-4AE4-B1CD-1E1BD13454E5}" destId="{E1ADA086-9BEF-4BCA-AF10-0EDAF3AF474A}" srcOrd="7" destOrd="0" presId="urn:microsoft.com/office/officeart/2011/layout/HexagonRadial"/>
    <dgm:cxn modelId="{EE55239B-6B18-4FA2-953C-43DD397F00AE}" type="presParOf" srcId="{E1ADA086-9BEF-4BCA-AF10-0EDAF3AF474A}" destId="{E5F75F83-017A-461A-8537-78CF5A072F48}" srcOrd="0" destOrd="0" presId="urn:microsoft.com/office/officeart/2011/layout/HexagonRadial"/>
    <dgm:cxn modelId="{A3938FB8-89A8-4715-AAF4-236BEFFC46DB}" type="presParOf" srcId="{24008895-C07B-4AE4-B1CD-1E1BD13454E5}" destId="{C79E7AB0-3C0C-4037-9762-6DA8B4D78588}" srcOrd="8" destOrd="0" presId="urn:microsoft.com/office/officeart/2011/layout/HexagonRadial"/>
    <dgm:cxn modelId="{CCF3BA17-6059-4BEB-B631-7AA00B3507E2}" type="presParOf" srcId="{24008895-C07B-4AE4-B1CD-1E1BD13454E5}" destId="{CE42E811-D08B-496D-BA01-4F893CA3C225}" srcOrd="9" destOrd="0" presId="urn:microsoft.com/office/officeart/2011/layout/HexagonRadial"/>
    <dgm:cxn modelId="{F2A38BDD-F7C7-4C16-8980-49D76BA128A5}" type="presParOf" srcId="{CE42E811-D08B-496D-BA01-4F893CA3C225}" destId="{6397445A-0EE3-43B4-B3E1-5C0A9A0A37BD}" srcOrd="0" destOrd="0" presId="urn:microsoft.com/office/officeart/2011/layout/HexagonRadial"/>
    <dgm:cxn modelId="{A4277D69-7D4D-4922-9985-FD884A9F9139}" type="presParOf" srcId="{24008895-C07B-4AE4-B1CD-1E1BD13454E5}" destId="{E07ADED3-9912-47ED-99B1-9C73D202E8CA}" srcOrd="10" destOrd="0" presId="urn:microsoft.com/office/officeart/2011/layout/HexagonRadial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B1AD0D-07F8-48EC-98D7-BE9AE2BA9F26}">
      <dsp:nvSpPr>
        <dsp:cNvPr id="0" name=""/>
        <dsp:cNvSpPr/>
      </dsp:nvSpPr>
      <dsp:spPr>
        <a:xfrm>
          <a:off x="4640684" y="2391936"/>
          <a:ext cx="3912229" cy="243253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tx1">
                <a:lumMod val="85000"/>
                <a:lumOff val="15000"/>
              </a:schemeClr>
            </a:gs>
            <a:gs pos="0">
              <a:schemeClr val="tx1">
                <a:lumMod val="95000"/>
                <a:lumOff val="5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>
              <a:latin typeface="Algerian" panose="04020705040A02060702" pitchFamily="82" charset="0"/>
            </a:rPr>
            <a:t>QQMA GHANA LBG</a:t>
          </a:r>
        </a:p>
      </dsp:txBody>
      <dsp:txXfrm>
        <a:off x="5198361" y="2738687"/>
        <a:ext cx="2796875" cy="1739030"/>
      </dsp:txXfrm>
    </dsp:sp>
    <dsp:sp modelId="{A5AA11CA-0A02-48F9-BE8E-AADBCFB15EB3}">
      <dsp:nvSpPr>
        <dsp:cNvPr id="0" name=""/>
        <dsp:cNvSpPr/>
      </dsp:nvSpPr>
      <dsp:spPr>
        <a:xfrm>
          <a:off x="5728345" y="668731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7A2D94-97D7-472D-A2FE-10513E84695B}">
      <dsp:nvSpPr>
        <dsp:cNvPr id="0" name=""/>
        <dsp:cNvSpPr/>
      </dsp:nvSpPr>
      <dsp:spPr>
        <a:xfrm>
          <a:off x="5429010" y="0"/>
          <a:ext cx="2712407" cy="199362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0">
              <a:schemeClr val="accent5">
                <a:lumMod val="75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QQMA STUDIOS</a:t>
          </a:r>
        </a:p>
      </dsp:txBody>
      <dsp:txXfrm>
        <a:off x="5844903" y="305681"/>
        <a:ext cx="1880621" cy="1382258"/>
      </dsp:txXfrm>
    </dsp:sp>
    <dsp:sp modelId="{1870DBC5-9D39-459A-8D8C-82AD45FEB241}">
      <dsp:nvSpPr>
        <dsp:cNvPr id="0" name=""/>
        <dsp:cNvSpPr/>
      </dsp:nvSpPr>
      <dsp:spPr>
        <a:xfrm>
          <a:off x="9235473" y="1556426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E95F3D-06AC-44A2-A97C-6A228655288A}">
      <dsp:nvSpPr>
        <dsp:cNvPr id="0" name=""/>
        <dsp:cNvSpPr/>
      </dsp:nvSpPr>
      <dsp:spPr>
        <a:xfrm>
          <a:off x="8914287" y="675672"/>
          <a:ext cx="2802304" cy="199362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FF0000"/>
            </a:gs>
            <a:gs pos="0">
              <a:srgbClr val="FFC000"/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QQMA HEALTH</a:t>
          </a:r>
        </a:p>
      </dsp:txBody>
      <dsp:txXfrm>
        <a:off x="9337671" y="976877"/>
        <a:ext cx="1955536" cy="1391210"/>
      </dsp:txXfrm>
    </dsp:sp>
    <dsp:sp modelId="{E5F75F83-017A-461A-8537-78CF5A072F48}">
      <dsp:nvSpPr>
        <dsp:cNvPr id="0" name=""/>
        <dsp:cNvSpPr/>
      </dsp:nvSpPr>
      <dsp:spPr>
        <a:xfrm>
          <a:off x="9261947" y="5013235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42D6FE-2674-47DC-9780-09802559EA92}">
      <dsp:nvSpPr>
        <dsp:cNvPr id="0" name=""/>
        <dsp:cNvSpPr/>
      </dsp:nvSpPr>
      <dsp:spPr>
        <a:xfrm>
          <a:off x="1324820" y="1272383"/>
          <a:ext cx="2878558" cy="199362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FF0000"/>
            </a:gs>
            <a:gs pos="0">
              <a:srgbClr val="FF0000"/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/>
            <a:t>QQMA CARE</a:t>
          </a:r>
        </a:p>
      </dsp:txBody>
      <dsp:txXfrm>
        <a:off x="1754559" y="1570010"/>
        <a:ext cx="2019080" cy="1398366"/>
      </dsp:txXfrm>
    </dsp:sp>
    <dsp:sp modelId="{6397445A-0EE3-43B4-B3E1-5C0A9A0A37BD}">
      <dsp:nvSpPr>
        <dsp:cNvPr id="0" name=""/>
        <dsp:cNvSpPr/>
      </dsp:nvSpPr>
      <dsp:spPr>
        <a:xfrm>
          <a:off x="1498469" y="1898840"/>
          <a:ext cx="1060976" cy="914171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9E7AB0-3C0C-4037-9762-6DA8B4D78588}">
      <dsp:nvSpPr>
        <dsp:cNvPr id="0" name=""/>
        <dsp:cNvSpPr/>
      </dsp:nvSpPr>
      <dsp:spPr>
        <a:xfrm>
          <a:off x="1062076" y="4382920"/>
          <a:ext cx="3436788" cy="199362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0070C0"/>
            </a:gs>
            <a:gs pos="0">
              <a:srgbClr val="00B0F0"/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/>
            <a:t>QQMA OUTREACH</a:t>
          </a:r>
        </a:p>
      </dsp:txBody>
      <dsp:txXfrm>
        <a:off x="1538334" y="4659189"/>
        <a:ext cx="2484272" cy="1441082"/>
      </dsp:txXfrm>
    </dsp:sp>
    <dsp:sp modelId="{E07ADED3-9912-47ED-99B1-9C73D202E8CA}">
      <dsp:nvSpPr>
        <dsp:cNvPr id="0" name=""/>
        <dsp:cNvSpPr/>
      </dsp:nvSpPr>
      <dsp:spPr>
        <a:xfrm>
          <a:off x="8604961" y="3875310"/>
          <a:ext cx="3060126" cy="2269537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00B050"/>
            </a:gs>
            <a:gs pos="0">
              <a:srgbClr val="006600"/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/>
            <a:t>QQMA EDU</a:t>
          </a:r>
          <a:r>
            <a:rPr lang="en-US" sz="3100" kern="1200" dirty="0"/>
            <a:t>.</a:t>
          </a:r>
        </a:p>
      </dsp:txBody>
      <dsp:txXfrm>
        <a:off x="9076107" y="4224735"/>
        <a:ext cx="2117834" cy="15706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#1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9043D7-FE6E-4F83-A238-CDC762F152C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99F15-69D9-42B7-9038-18880FCDC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99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  <a:cs typeface="Arial" panose="020B0604020202020204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  <a:cs typeface="Arial" panose="020B0604020202020204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2A5F066-E36B-4529-8425-314177B9846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21C5AA9-AF8C-4AFE-9EC7-F0F4EF7833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3.png"/><Relationship Id="rId7" Type="http://schemas.openxmlformats.org/officeDocument/2006/relationships/image" Target="../media/image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5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hyperlink" Target="tel:0551392267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rgbClr val="FF0066"/>
            </a:gs>
            <a:gs pos="78000">
              <a:srgbClr val="FFC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00B050"/>
              </a:gs>
              <a:gs pos="100000">
                <a:srgbClr val="002060"/>
              </a:gs>
              <a:gs pos="56000">
                <a:srgbClr val="FF0066"/>
              </a:gs>
            </a:gsLst>
            <a:path path="rect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>
              <a:solidFill>
                <a:schemeClr val="accent4"/>
              </a:solidFill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909803870"/>
              </p:ext>
            </p:extLst>
          </p:nvPr>
        </p:nvGraphicFramePr>
        <p:xfrm>
          <a:off x="-4809" y="0"/>
          <a:ext cx="1219680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Rectangle 14"/>
          <p:cNvSpPr/>
          <p:nvPr/>
        </p:nvSpPr>
        <p:spPr>
          <a:xfrm>
            <a:off x="3988256" y="6039833"/>
            <a:ext cx="545373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BELIEVE AND MAKE  IT HAPPEN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7EE906-D2BA-4AB8-9870-512A3395EF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905" y="4928665"/>
            <a:ext cx="576081" cy="3987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10F100-E37A-40D6-9C57-1883D571AE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369" y="4961361"/>
            <a:ext cx="576081" cy="3333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C14525-2509-49E3-A216-EF90EBB38C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67" y="4928666"/>
            <a:ext cx="398755" cy="3987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4E5B11-BB1A-4203-B984-A545120B014F}"/>
              </a:ext>
            </a:extLst>
          </p:cNvPr>
          <p:cNvSpPr txBox="1"/>
          <p:nvPr/>
        </p:nvSpPr>
        <p:spPr>
          <a:xfrm>
            <a:off x="5451168" y="5462097"/>
            <a:ext cx="2645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QQMA STUDIOS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9" y="114301"/>
            <a:ext cx="924017" cy="9240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D0F728-2D22-4BAF-9E17-10F35F2A13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158" y="66675"/>
            <a:ext cx="924017" cy="9240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" y="5839434"/>
            <a:ext cx="924017" cy="9240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3762" y="5831429"/>
            <a:ext cx="924017" cy="92401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55C47E3-4ECA-462F-B487-AF43AEBA9F34}"/>
              </a:ext>
            </a:extLst>
          </p:cNvPr>
          <p:cNvSpPr/>
          <p:nvPr/>
        </p:nvSpPr>
        <p:spPr>
          <a:xfrm>
            <a:off x="1216709" y="131606"/>
            <a:ext cx="948162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3600" u="sng" cap="none" spc="5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cs typeface="Aharoni" panose="020B0604020202020204" pitchFamily="2" charset="-79"/>
              </a:rPr>
              <a:t>QUALITY QUANTITY MENTAL ATTITUDE LBG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31000">
              <a:srgbClr val="FF0066"/>
            </a:gs>
            <a:gs pos="100000">
              <a:srgbClr val="00206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0A0CF7-559F-43C8-98FA-9831D3A9DD8B}"/>
              </a:ext>
            </a:extLst>
          </p:cNvPr>
          <p:cNvSpPr txBox="1"/>
          <p:nvPr/>
        </p:nvSpPr>
        <p:spPr>
          <a:xfrm>
            <a:off x="0" y="20359"/>
            <a:ext cx="4292990" cy="68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3600" b="1" kern="100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Bauhaus 93" panose="04030905020B02020C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	QQMA HEALTH  </a:t>
            </a:r>
            <a:endParaRPr lang="en-US" sz="3600" kern="100" dirty="0"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  <a:latin typeface="Bauhaus 93" panose="04030905020B02020C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001BC7-AB8C-4273-B968-C9BF25580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071" y="1036695"/>
            <a:ext cx="4053840" cy="28644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RightUp"/>
            <a:lightRig rig="threePt" dir="t"/>
          </a:scene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6BF9F6-C311-419B-BC68-7028971B5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022" y="2010640"/>
            <a:ext cx="4879685" cy="2555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Right"/>
            <a:lightRig rig="threePt" dir="t"/>
          </a:scene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FD8661-E0D4-4D05-AEE6-F4A7EFA218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255" y="3625135"/>
            <a:ext cx="5127119" cy="25551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Right"/>
            <a:lightRig rig="threePt" dir="t"/>
          </a:scene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AF263DB-1A8C-40F9-AAA1-14221576F87B}"/>
              </a:ext>
            </a:extLst>
          </p:cNvPr>
          <p:cNvSpPr txBox="1"/>
          <p:nvPr/>
        </p:nvSpPr>
        <p:spPr>
          <a:xfrm>
            <a:off x="5922498" y="562708"/>
            <a:ext cx="6011558" cy="5884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/>
            <a:r>
              <a:rPr lang="en-GB" b="1" dirty="0">
                <a:solidFill>
                  <a:srgbClr val="FF0000"/>
                </a:solidFill>
                <a:latin typeface="Century" panose="02040604050505020304" pitchFamily="18" charset="0"/>
                <a:ea typeface="Times New Roman" panose="02020603050405020304" pitchFamily="18" charset="0"/>
              </a:rPr>
              <a:t>THE</a:t>
            </a:r>
            <a:r>
              <a:rPr lang="en-GB" b="1" dirty="0">
                <a:solidFill>
                  <a:srgbClr val="FF00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QQMA</a:t>
            </a:r>
            <a:r>
              <a:rPr lang="en-GB" b="1" dirty="0">
                <a:solidFill>
                  <a:srgbClr val="FF0000"/>
                </a:solidFill>
                <a:latin typeface="Century" panose="02040604050505020304" pitchFamily="18" charset="0"/>
                <a:ea typeface="Times New Roman" panose="02020603050405020304" pitchFamily="18" charset="0"/>
              </a:rPr>
              <a:t> HEALTH </a:t>
            </a:r>
            <a:r>
              <a:rPr lang="en-GB" b="1" dirty="0">
                <a:solidFill>
                  <a:srgbClr val="FF00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en-GB" i="1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is a division that committed to promoting healthier communities by supporting preventive healthcare, health education, wellness initiatives, and access to essential health services through partnerships and community engagement.</a:t>
            </a:r>
          </a:p>
          <a:p>
            <a:pPr marL="0" marR="0"/>
            <a:endParaRPr lang="en-GB" dirty="0">
              <a:solidFill>
                <a:schemeClr val="bg1"/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GB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QQMA Health seeks to improve the physical, mental, and social well-being of individuals while encouraging healthy lifestyles.</a:t>
            </a:r>
            <a:endParaRPr lang="en-US" dirty="0">
              <a:solidFill>
                <a:schemeClr val="bg1"/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285750" marR="0" indent="-28575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en-GB" b="1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 Benefits</a:t>
            </a:r>
            <a:endParaRPr lang="en-US" b="1" kern="100" dirty="0">
              <a:solidFill>
                <a:schemeClr val="bg1"/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GB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kern="100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FREE </a:t>
            </a:r>
            <a:r>
              <a:rPr lang="en-GB" sz="1400" b="1" kern="100" dirty="0">
                <a:solidFill>
                  <a:srgbClr val="FFFF00"/>
                </a:solidFill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1400" b="1" kern="100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HEALTH SCREENING</a:t>
            </a:r>
            <a:r>
              <a:rPr lang="en-GB" sz="1400" kern="100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Basic checks such as blood pressure, blood sugar etc.</a:t>
            </a:r>
            <a:endParaRPr lang="en-US" kern="100" dirty="0">
              <a:solidFill>
                <a:schemeClr val="bg1"/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GB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kern="100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EARLY DETECTION</a:t>
            </a:r>
            <a:r>
              <a:rPr lang="en-GB" sz="1400" kern="100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GB" kern="100" dirty="0">
                <a:solidFill>
                  <a:schemeClr val="bg1"/>
                </a:solidFill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GB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identify potential health concerns early and seek appropriate medical attention.</a:t>
            </a:r>
            <a:endParaRPr lang="en-US" kern="100" dirty="0">
              <a:solidFill>
                <a:schemeClr val="bg1"/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GB" sz="1600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kern="100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HEALTH EDUCATION</a:t>
            </a:r>
            <a:r>
              <a:rPr lang="en-GB" sz="1600" kern="100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Health talks on nutrition, exercise, hygiene, lifestyle and disease prevention.</a:t>
            </a:r>
            <a:endParaRPr lang="en-US" kern="100" dirty="0">
              <a:solidFill>
                <a:schemeClr val="bg1"/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GB" kern="100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kern="100" dirty="0">
              <a:solidFill>
                <a:schemeClr val="bg1"/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33595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54000">
              <a:srgbClr val="C00000"/>
            </a:gs>
            <a:gs pos="100000">
              <a:schemeClr val="tx1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ADE89C-3151-4C83-B5F2-6D6C8AC4F678}"/>
              </a:ext>
            </a:extLst>
          </p:cNvPr>
          <p:cNvSpPr txBox="1"/>
          <p:nvPr/>
        </p:nvSpPr>
        <p:spPr>
          <a:xfrm>
            <a:off x="3834758" y="5684255"/>
            <a:ext cx="5119467" cy="815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4400" b="1" kern="100" dirty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Bauhaus 93" panose="04030905020B02020C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	QQMA STUDIOS </a:t>
            </a:r>
            <a:endParaRPr lang="en-US" sz="4400" kern="100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  <a:latin typeface="Bauhaus 93" panose="04030905020B02020C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32D550-9901-4795-8C17-5B383B402355}"/>
              </a:ext>
            </a:extLst>
          </p:cNvPr>
          <p:cNvSpPr txBox="1"/>
          <p:nvPr/>
        </p:nvSpPr>
        <p:spPr>
          <a:xfrm>
            <a:off x="0" y="3046767"/>
            <a:ext cx="4332849" cy="3644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GB" sz="2000" i="1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Q</a:t>
            </a:r>
            <a:r>
              <a:rPr lang="en-GB" sz="2000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QMA Studios</a:t>
            </a:r>
            <a:r>
              <a:rPr lang="en-GB" sz="2000" i="1" dirty="0">
                <a:solidFill>
                  <a:srgbClr val="FFFF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en-GB" sz="2000" i="1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is the creative and talent-development division of QQMA, dedicated to</a:t>
            </a:r>
          </a:p>
          <a:p>
            <a:pPr marL="0" marR="0"/>
            <a:r>
              <a:rPr lang="en-GB" sz="2000" i="1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en-GB" sz="2000" b="1" i="1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identifying, nurturing and showcasing talents</a:t>
            </a:r>
            <a:r>
              <a:rPr lang="en-GB" sz="2000" i="1" dirty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while using media, entertainment and sports to inspire young people and create opportunities.</a:t>
            </a:r>
            <a:endParaRPr lang="en-US" sz="2000" i="1" dirty="0">
              <a:solidFill>
                <a:schemeClr val="bg1"/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0" marR="0"/>
            <a:endParaRPr lang="en-GB" sz="2000" b="1" i="1" dirty="0">
              <a:solidFill>
                <a:schemeClr val="bg1"/>
              </a:solidFill>
              <a:effectLst/>
              <a:latin typeface="Harrington" panose="04040505050A02020702" pitchFamily="82" charset="0"/>
              <a:ea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</a:pPr>
            <a:r>
              <a:rPr lang="en-GB" sz="2000" b="1" i="1" kern="100" dirty="0">
                <a:solidFill>
                  <a:schemeClr val="bg1"/>
                </a:solidFill>
                <a:effectLst/>
                <a:latin typeface="Harrington" panose="04040505050A020207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Discover the Talent. Develop the Potential. Showcase the Impact.</a:t>
            </a:r>
            <a:endParaRPr lang="en-US" sz="2000" b="1" i="1" kern="100" dirty="0">
              <a:solidFill>
                <a:schemeClr val="bg1"/>
              </a:solidFill>
              <a:effectLst/>
              <a:latin typeface="Harrington" panose="04040505050A020207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6DF1CF-CD42-4797-9748-A8357AEFF0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855" y="2686195"/>
            <a:ext cx="4332850" cy="2800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F97C5D-4E2D-4EE3-8722-AE3DD989BC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2" y="279122"/>
            <a:ext cx="3185887" cy="21586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70210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31000">
              <a:srgbClr val="0070C0"/>
            </a:gs>
            <a:gs pos="100000">
              <a:schemeClr val="tx1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E058EB-5C97-4676-A454-917552EE9C27}"/>
              </a:ext>
            </a:extLst>
          </p:cNvPr>
          <p:cNvSpPr txBox="1"/>
          <p:nvPr/>
        </p:nvSpPr>
        <p:spPr>
          <a:xfrm>
            <a:off x="6096000" y="268194"/>
            <a:ext cx="5868711" cy="815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4400" b="1" kern="100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Bauhaus 93" panose="04030905020B02020C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	QQMA OUTREACH </a:t>
            </a:r>
            <a:endParaRPr lang="en-US" sz="4400" kern="100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Bauhaus 93" panose="04030905020B02020C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C15730-9D05-4A91-8B7F-EF6A9B0430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8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29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98783" y="-318053"/>
            <a:ext cx="12608909" cy="7623916"/>
          </a:xfrm>
          <a:prstGeom prst="rect">
            <a:avLst/>
          </a:prstGeom>
          <a:gradFill flip="none" rotWithShape="1">
            <a:gsLst>
              <a:gs pos="0">
                <a:srgbClr val="FF0066"/>
              </a:gs>
              <a:gs pos="98000">
                <a:srgbClr val="002060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624" y="1295400"/>
            <a:ext cx="680667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b="1" dirty="0">
                <a:solidFill>
                  <a:schemeClr val="bg1"/>
                </a:solidFill>
              </a:rPr>
              <a:t>OPERATION DI WO HO NI (THE BEACH PROJECT) – PROVISIONAL DATE 26</a:t>
            </a:r>
            <a:r>
              <a:rPr lang="en-US" sz="1600" b="1" baseline="30000" dirty="0">
                <a:solidFill>
                  <a:schemeClr val="bg1"/>
                </a:solidFill>
              </a:rPr>
              <a:t>th</a:t>
            </a:r>
            <a:r>
              <a:rPr lang="en-US" sz="1600" b="1" dirty="0">
                <a:solidFill>
                  <a:schemeClr val="bg1"/>
                </a:solidFill>
              </a:rPr>
              <a:t> SEPTEMBER,2026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b="1" dirty="0">
                <a:solidFill>
                  <a:schemeClr val="bg1"/>
                </a:solidFill>
              </a:rPr>
              <a:t>QQMA HEALTH TALK IN SCHOOLS AND ORGANISATIONS.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chemeClr val="bg1"/>
                </a:solidFill>
              </a:rPr>
              <a:t> ADDICTIONS     (QQMA HEALTH AND CARE TEAM)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chemeClr val="bg1"/>
                </a:solidFill>
              </a:rPr>
              <a:t> WASTE MANGEMENT (QQMA HEALTH AND CARE TEAM)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b="1" dirty="0">
                <a:solidFill>
                  <a:schemeClr val="bg1"/>
                </a:solidFill>
              </a:rPr>
              <a:t>QQMA OUTREACH EVANGELISM AND DONATIONS(FOSTER HOMES AND VILAGES).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b="1" dirty="0">
                <a:solidFill>
                  <a:schemeClr val="bg1"/>
                </a:solidFill>
              </a:rPr>
              <a:t>QQMA INTERSCHOOLS SPELLING BEE 2026 ACCRA AND KUMASI (DECEMBER).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b="1" dirty="0">
                <a:solidFill>
                  <a:schemeClr val="bg1"/>
                </a:solidFill>
              </a:rPr>
              <a:t>QQMA INTERCHOOLS FOOTBALL COMPETITION 2026(SEPTEMBER)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en-US" sz="1600" b="1" dirty="0">
              <a:solidFill>
                <a:schemeClr val="bg1"/>
              </a:solidFill>
            </a:endParaRPr>
          </a:p>
          <a:p>
            <a:pPr>
              <a:lnSpc>
                <a:spcPct val="200000"/>
              </a:lnSpc>
            </a:pPr>
            <a:r>
              <a:rPr lang="en-US" sz="1600" b="1" dirty="0">
                <a:solidFill>
                  <a:schemeClr val="bg1"/>
                </a:solidFill>
              </a:rPr>
              <a:t>                           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43823" y="109091"/>
            <a:ext cx="8496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lgerian" panose="04020705040A02060702" pitchFamily="82" charset="0"/>
              </a:rPr>
              <a:t> ACHEIVEMENTS  AND </a:t>
            </a:r>
          </a:p>
          <a:p>
            <a:r>
              <a:rPr lang="en-US" sz="3200" dirty="0">
                <a:solidFill>
                  <a:schemeClr val="bg1"/>
                </a:solidFill>
                <a:latin typeface="Algerian" panose="04020705040A02060702" pitchFamily="82" charset="0"/>
              </a:rPr>
              <a:t>2026 PROJECTIONS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513683-391B-4EBD-98BB-9114AD3F9C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E9943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870" b="96563" l="108" r="95418">
                        <a14:foregroundMark x1="9326" y1="42297" x2="7601" y2="58391"/>
                        <a14:foregroundMark x1="8787" y1="43308" x2="6739" y2="38253"/>
                        <a14:foregroundMark x1="3288" y1="35584" x2="539" y2="51274"/>
                        <a14:foregroundMark x1="48140" y1="39628" x2="53154" y2="44642"/>
                        <a14:foregroundMark x1="39730" y1="41569" x2="46792" y2="59240"/>
                        <a14:foregroundMark x1="46792" y1="59482" x2="67655" y2="41933"/>
                        <a14:foregroundMark x1="67332" y1="41933" x2="47278" y2="35584"/>
                        <a14:foregroundMark x1="56981" y1="38374" x2="71105" y2="25879"/>
                        <a14:foregroundMark x1="70243" y1="25030" x2="83881" y2="27214"/>
                        <a14:foregroundMark x1="83396" y1="27578" x2="79730" y2="41812"/>
                        <a14:foregroundMark x1="79730" y1="41812" x2="65606" y2="42297"/>
                        <a14:foregroundMark x1="64205" y1="31622" x2="82156" y2="34573"/>
                        <a14:foregroundMark x1="63342" y1="30772" x2="69218" y2="36070"/>
                        <a14:foregroundMark x1="56819" y1="50789" x2="88895" y2="75414"/>
                        <a14:foregroundMark x1="57305" y1="50667" x2="89057" y2="51516"/>
                        <a14:foregroundMark x1="75094" y1="47473" x2="85606" y2="45491"/>
                        <a14:foregroundMark x1="14340" y1="32754" x2="15364" y2="16660"/>
                        <a14:foregroundMark x1="14663" y1="25030" x2="27278" y2="27093"/>
                        <a14:foregroundMark x1="83396" y1="50667" x2="87332" y2="56167"/>
                        <a14:foregroundMark x1="81995" y1="56773" x2="78383" y2="50263"/>
                        <a14:foregroundMark x1="42588" y1="66357" x2="37951" y2="82410"/>
                        <a14:foregroundMark x1="37951" y1="82410" x2="50512" y2="78852"/>
                        <a14:foregroundMark x1="90889" y1="43065" x2="95418" y2="51516"/>
                        <a14:foregroundMark x1="46469" y1="65305" x2="46469" y2="65305"/>
                        <a14:foregroundMark x1="43127" y1="62394" x2="45660" y2="61221"/>
                        <a14:foregroundMark x1="50243" y1="62839" x2="54825" y2="63688"/>
                        <a14:foregroundMark x1="52561" y1="59927" x2="52129" y2="59199"/>
                        <a14:foregroundMark x1="17251" y1="87869" x2="17251" y2="87869"/>
                        <a14:foregroundMark x1="7170" y1="86858" x2="94124" y2="86979"/>
                        <a14:foregroundMark x1="13261" y1="87586" x2="108" y2="86535"/>
                        <a14:foregroundMark x1="29542" y1="88031" x2="52561" y2="96563"/>
                        <a14:foregroundMark x1="34555" y1="92398" x2="92668" y2="91832"/>
                        <a14:foregroundMark x1="74286" y1="91832" x2="61941" y2="87303"/>
                        <a14:foregroundMark x1="61132" y1="90578" x2="38760" y2="95633"/>
                        <a14:foregroundMark x1="57358" y1="89123" x2="43774" y2="89123"/>
                        <a14:foregroundMark x1="30836" y1="88597" x2="41456" y2="96361"/>
                        <a14:foregroundMark x1="42534" y1="92762" x2="38329" y2="91104"/>
                        <a14:foregroundMark x1="41078" y1="93288" x2="46900" y2="87869"/>
                        <a14:foregroundMark x1="47116" y1="87869" x2="51914" y2="93490"/>
                        <a14:foregroundMark x1="52129" y1="85483" x2="46900" y2="81318"/>
                        <a14:foregroundMark x1="50889" y1="89284" x2="64690" y2="89284"/>
                        <a14:foregroundMark x1="65930" y1="33805" x2="60701" y2="24949"/>
                        <a14:foregroundMark x1="60485" y1="28912" x2="61725" y2="42701"/>
                        <a14:backgroundMark x1="61725" y1="35018" x2="64259" y2="42297"/>
                        <a14:backgroundMark x1="77412" y1="22362" x2="77412" y2="22362"/>
                        <a14:backgroundMark x1="71590" y1="23939" x2="73639" y2="23939"/>
                        <a14:backgroundMark x1="38760" y1="44036" x2="38760" y2="44036"/>
                        <a14:backgroundMark x1="40000" y1="47392" x2="40000" y2="47392"/>
                        <a14:backgroundMark x1="40000" y1="45774" x2="40863" y2="42580"/>
                        <a14:backgroundMark x1="40863" y1="42580" x2="41078" y2="44036"/>
                        <a14:backgroundMark x1="59461" y1="34573" x2="58383" y2="46098"/>
                        <a14:backgroundMark x1="29542" y1="30206" x2="47116" y2="29195"/>
                        <a14:backgroundMark x1="64474" y1="34007" x2="64690" y2="28467"/>
                        <a14:backgroundMark x1="7008" y1="31541" x2="12615" y2="25556"/>
                        <a14:backgroundMark x1="14933" y1="30368" x2="14070" y2="27901"/>
                        <a14:backgroundMark x1="84313" y1="29357" x2="79084" y2="25718"/>
                        <a14:backgroundMark x1="67170" y1="27901" x2="74286" y2="25111"/>
                        <a14:backgroundMark x1="41887" y1="47837" x2="42749" y2="44763"/>
                        <a14:backgroundMark x1="65930" y1="39951" x2="67601" y2="41852"/>
                        <a14:backgroundMark x1="54825" y1="33401" x2="59030" y2="41407"/>
                        <a14:backgroundMark x1="64690" y1="34007" x2="67170" y2="28629"/>
                        <a14:backgroundMark x1="32884" y1="92236" x2="56119" y2="92681"/>
                        <a14:backgroundMark x1="56119" y1="92681" x2="66954" y2="89770"/>
                        <a14:backgroundMark x1="56496" y1="32188" x2="62803" y2="44885"/>
                        <a14:backgroundMark x1="63396" y1="43955" x2="61348" y2="29478"/>
                        <a14:backgroundMark x1="78491" y1="24586" x2="84097" y2="31662"/>
                        <a14:backgroundMark x1="64474" y1="30570" x2="56927" y2="27457"/>
                        <a14:backgroundMark x1="56927" y1="27093" x2="61725" y2="43267"/>
                        <a14:backgroundMark x1="72183" y1="89648" x2="34340" y2="90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219" y="-479342"/>
            <a:ext cx="4556862" cy="525332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CCAC12C-21C2-43D9-B650-E18AE2F17F37}"/>
              </a:ext>
            </a:extLst>
          </p:cNvPr>
          <p:cNvSpPr txBox="1"/>
          <p:nvPr/>
        </p:nvSpPr>
        <p:spPr>
          <a:xfrm>
            <a:off x="7710602" y="4710681"/>
            <a:ext cx="46995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radley Hand ITC" panose="03070402050302030203" pitchFamily="66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SPELLING BEE CHAMPION 2025.</a:t>
            </a:r>
          </a:p>
          <a:p>
            <a:endParaRPr lang="en-US" sz="2000" b="1" dirty="0">
              <a:solidFill>
                <a:schemeClr val="bg1"/>
              </a:solidFill>
              <a:latin typeface="Bradley Hand ITC" panose="03070402050302030203" pitchFamily="66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NAME:VALERIE LARTEY</a:t>
            </a:r>
          </a:p>
          <a:p>
            <a:r>
              <a:rPr lang="en-US" sz="20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CLASS : BASIC 6</a:t>
            </a:r>
          </a:p>
          <a:p>
            <a:r>
              <a:rPr lang="en-US" sz="20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SCHOOL:INTEGRITY ACADEMY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8" y="67119"/>
            <a:ext cx="924017" cy="9240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064" y="0"/>
            <a:ext cx="924017" cy="9240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8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BE229B-8308-44D0-8757-10CB977BB0D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965B0F"/>
              </a:clrFrom>
              <a:clrTo>
                <a:srgbClr val="965B0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  <a14:imgEffect>
                      <a14:brightnessContrast bright="-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1"/>
            <a:ext cx="12192000" cy="703934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1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A4B323-018C-4564-B817-9C63BE37F9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421"/>
            <a:ext cx="1236955" cy="12369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CED7F5-9D65-483A-8CF5-59D60BA8260C}"/>
              </a:ext>
            </a:extLst>
          </p:cNvPr>
          <p:cNvSpPr txBox="1"/>
          <p:nvPr/>
        </p:nvSpPr>
        <p:spPr>
          <a:xfrm>
            <a:off x="1482679" y="5819313"/>
            <a:ext cx="8302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00B0F0"/>
                </a:solidFill>
              </a:rPr>
              <a:t>                           QQMA , BELIEVE AND MAKE IT HAPPEN !!!!!!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614D1C-3043-4A78-BF45-A7E1004E5D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827" y="-38471"/>
            <a:ext cx="1157057" cy="11570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99DA44-58B0-4D97-B89E-A2B1A5D5A10A}"/>
              </a:ext>
            </a:extLst>
          </p:cNvPr>
          <p:cNvSpPr txBox="1"/>
          <p:nvPr/>
        </p:nvSpPr>
        <p:spPr>
          <a:xfrm>
            <a:off x="1583140" y="266330"/>
            <a:ext cx="9157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lgerian" panose="04020705040A02060702" pitchFamily="82" charset="0"/>
                <a:cs typeface="Aharoni" panose="020B0604020202020204" pitchFamily="2" charset="-79"/>
              </a:rPr>
              <a:t>     OPERATION DI WO HO  NI       </a:t>
            </a:r>
          </a:p>
          <a:p>
            <a:r>
              <a:rPr lang="en-US" sz="4800" dirty="0">
                <a:solidFill>
                  <a:schemeClr val="bg1"/>
                </a:solidFill>
                <a:latin typeface="Algerian" panose="04020705040A02060702" pitchFamily="82" charset="0"/>
                <a:cs typeface="Aharoni" panose="020B0604020202020204" pitchFamily="2" charset="-79"/>
              </a:rPr>
              <a:t>   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915948-BC38-4255-A30F-B80F7D2510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25" y="5819313"/>
            <a:ext cx="924017" cy="9240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E5627C-2C32-4270-919A-CC2AE38CE3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7983" y="5933983"/>
            <a:ext cx="924017" cy="9240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C6A365-EEE4-4D31-8175-94D566BFB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551" y="6445474"/>
            <a:ext cx="576081" cy="3987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A4F484B-7499-4E99-A868-DA9B7FC997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153" y="6466009"/>
            <a:ext cx="576081" cy="3333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5D2ED91-5094-456A-A391-1EAA2EF460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409" y="6400617"/>
            <a:ext cx="398755" cy="3987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2182634-63D8-4E0A-AF15-7D769578C572}"/>
              </a:ext>
            </a:extLst>
          </p:cNvPr>
          <p:cNvSpPr txBox="1"/>
          <p:nvPr/>
        </p:nvSpPr>
        <p:spPr>
          <a:xfrm>
            <a:off x="5882755" y="6430040"/>
            <a:ext cx="2645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QQMA STUDIOS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794318-8B8F-4CE8-B748-C92334C1D31B}"/>
              </a:ext>
            </a:extLst>
          </p:cNvPr>
          <p:cNvSpPr/>
          <p:nvPr/>
        </p:nvSpPr>
        <p:spPr>
          <a:xfrm>
            <a:off x="120155" y="1613118"/>
            <a:ext cx="1114782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4400" b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FLOAT</a:t>
            </a:r>
            <a:r>
              <a:rPr lang="en-US" sz="2400" b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:    </a:t>
            </a:r>
            <a:r>
              <a:rPr lang="en-US" sz="4000" b="1" spc="50" dirty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19</a:t>
            </a:r>
            <a:r>
              <a:rPr lang="en-US" sz="4000" b="1" spc="50" baseline="30000" dirty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TH</a:t>
            </a:r>
            <a:r>
              <a:rPr lang="en-US" sz="4000" b="1" spc="50" dirty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 SEPTEMBER,2026</a:t>
            </a:r>
            <a:endParaRPr lang="en-US" sz="4000" b="1" cap="none" spc="50" dirty="0">
              <a:ln w="0"/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lgerian" panose="04020705040A02060702" pitchFamily="8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400" b="1" cap="none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lgerian" panose="04020705040A02060702" pitchFamily="8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40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CLEAN UP DAY</a:t>
            </a:r>
            <a:r>
              <a:rPr lang="en-US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:</a:t>
            </a:r>
            <a:r>
              <a:rPr lang="en-US" sz="2400" b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   </a:t>
            </a:r>
            <a:r>
              <a:rPr lang="en-US" sz="4000" b="1" cap="none" spc="50" dirty="0">
                <a:ln w="0"/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26</a:t>
            </a:r>
            <a:r>
              <a:rPr lang="en-US" sz="4000" b="1" cap="none" spc="50" baseline="30000" dirty="0">
                <a:ln w="0"/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TH</a:t>
            </a:r>
            <a:r>
              <a:rPr lang="en-US" sz="4000" b="1" cap="none" spc="50" dirty="0">
                <a:ln w="0"/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lgerian" panose="04020705040A02060702" pitchFamily="82" charset="0"/>
              </a:rPr>
              <a:t> SEPTEMBER,2026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2F51449-4A64-4FE1-BB6A-098675BF43DD}"/>
              </a:ext>
            </a:extLst>
          </p:cNvPr>
          <p:cNvSpPr/>
          <p:nvPr/>
        </p:nvSpPr>
        <p:spPr>
          <a:xfrm>
            <a:off x="893141" y="4826093"/>
            <a:ext cx="1075621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pperplate Gothic Bold" panose="020E0705020206020404" pitchFamily="34" charset="0"/>
              </a:rPr>
              <a:t>THEME</a:t>
            </a:r>
            <a:r>
              <a:rPr lang="en-US" sz="2800" b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pperplate Gothic Bold" panose="020E0705020206020404" pitchFamily="34" charset="0"/>
              </a:rPr>
              <a:t>: WORKING TOGETHER TO RESTORE HOPE</a:t>
            </a:r>
          </a:p>
        </p:txBody>
      </p:sp>
    </p:spTree>
    <p:extLst>
      <p:ext uri="{BB962C8B-B14F-4D97-AF65-F5344CB8AC3E}">
        <p14:creationId xmlns:p14="http://schemas.microsoft.com/office/powerpoint/2010/main" val="137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C000"/>
            </a:gs>
            <a:gs pos="100000">
              <a:srgbClr val="D47104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0D5489-8EBA-4B81-A467-265B87011E71}"/>
              </a:ext>
            </a:extLst>
          </p:cNvPr>
          <p:cNvSpPr txBox="1"/>
          <p:nvPr/>
        </p:nvSpPr>
        <p:spPr>
          <a:xfrm>
            <a:off x="88776" y="0"/>
            <a:ext cx="6782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8"/>
            <a:r>
              <a:rPr lang="en-US" sz="2800" u="sng" dirty="0">
                <a:latin typeface="Algerian" panose="04020705040A02060702" pitchFamily="82" charset="0"/>
                <a:cs typeface="Aharoni" panose="02010803020104030203" pitchFamily="2" charset="-79"/>
              </a:rPr>
              <a:t>INTRODUCTION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2C1E5A-3D0B-4762-AD1E-0074DC7E3E8D}"/>
              </a:ext>
            </a:extLst>
          </p:cNvPr>
          <p:cNvSpPr txBox="1"/>
          <p:nvPr/>
        </p:nvSpPr>
        <p:spPr>
          <a:xfrm>
            <a:off x="88775" y="648070"/>
            <a:ext cx="80520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              ABOUT</a:t>
            </a:r>
          </a:p>
          <a:p>
            <a:pPr>
              <a:lnSpc>
                <a:spcPct val="150000"/>
              </a:lnSpc>
            </a:pPr>
            <a:r>
              <a:rPr lang="en-US" dirty="0"/>
              <a:t>THE QQMA ‘</a:t>
            </a:r>
            <a:r>
              <a:rPr lang="en-US" b="1" dirty="0"/>
              <a:t>OEPRATION DI WOHO NI</a:t>
            </a:r>
            <a:r>
              <a:rPr lang="en-US" dirty="0"/>
              <a:t>’ INITIATIVE IS A COMMUNITY-BASED AND SENSITISATION PROGRAM WHICH IS FOCUSED ON CLEANLINESS ,DISCIPLINE AND COMMUNITY OWNERSHIP.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b="1" dirty="0"/>
              <a:t>THIS EVENT WOULD BE MAINLY FACILITATED BY QQMA, VOLUNTEERS ,PARTNERS ,SPONSORS ,LOCAL AUTHORITIES AND ASSEMBLIES.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69850A-BE15-40C5-9946-E32FD5ADD6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5" y="3675253"/>
            <a:ext cx="3568825" cy="2658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9D5170-F121-4D04-A459-40C87F4F8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254" y="3675253"/>
            <a:ext cx="3568825" cy="2658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442"/>
            <a:ext cx="924017" cy="9240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823" y="81260"/>
            <a:ext cx="924017" cy="9240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312C54-C624-484D-81F1-866D91A1B9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764" y="3115674"/>
            <a:ext cx="4807236" cy="31619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0011960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C000"/>
            </a:gs>
            <a:gs pos="100000">
              <a:schemeClr val="tx1">
                <a:lumMod val="95000"/>
                <a:lumOff val="5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BD5685-C013-4425-83E6-D62D5F6E627F}"/>
              </a:ext>
            </a:extLst>
          </p:cNvPr>
          <p:cNvSpPr txBox="1"/>
          <p:nvPr/>
        </p:nvSpPr>
        <p:spPr>
          <a:xfrm>
            <a:off x="1660124" y="11871"/>
            <a:ext cx="52910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200" dirty="0">
                <a:latin typeface="Algerian" panose="04020705040A02060702" pitchFamily="82" charset="0"/>
              </a:rPr>
              <a:t>                         </a:t>
            </a:r>
            <a:r>
              <a:rPr lang="en-US" sz="3200" u="sng" dirty="0">
                <a:latin typeface="Algerian" panose="04020705040A02060702" pitchFamily="82" charset="0"/>
              </a:rPr>
              <a:t>OBJECTIVES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621C6C-0383-4394-9C1C-C83B90FF4EBE}"/>
              </a:ext>
            </a:extLst>
          </p:cNvPr>
          <p:cNvSpPr txBox="1"/>
          <p:nvPr/>
        </p:nvSpPr>
        <p:spPr>
          <a:xfrm>
            <a:off x="284085" y="1054501"/>
            <a:ext cx="581191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b="1" dirty="0">
                <a:latin typeface="Aharoni" panose="02010803020104030203" pitchFamily="2" charset="-79"/>
                <a:cs typeface="Aharoni" panose="02010803020104030203" pitchFamily="2" charset="-79"/>
              </a:rPr>
              <a:t>PROMOTE ENVIRONMENTAL CLEANLINESS AND SOCIAL RESPONSIBLITY 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b="1" dirty="0">
                <a:latin typeface="Aharoni" panose="02010803020104030203" pitchFamily="2" charset="-79"/>
                <a:cs typeface="Aharoni" panose="02010803020104030203" pitchFamily="2" charset="-79"/>
              </a:rPr>
              <a:t>REDUCE HEALTH RISKS CAUSED BY REFUSE IN ACCRA 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b="1" dirty="0">
                <a:latin typeface="Aharoni" panose="02010803020104030203" pitchFamily="2" charset="-79"/>
                <a:cs typeface="Aharoni" panose="02010803020104030203" pitchFamily="2" charset="-79"/>
              </a:rPr>
              <a:t>EDUCATE COMMUNITIES ON SANITAION AND WASTE MANAGEMENT PRACTICES.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b="1" dirty="0">
                <a:latin typeface="Aharoni" panose="02010803020104030203" pitchFamily="2" charset="-79"/>
                <a:cs typeface="Aharoni" panose="02010803020104030203" pitchFamily="2" charset="-79"/>
              </a:rPr>
              <a:t>BUILD A CULTURE OF CLEANLINESS.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600" b="1" dirty="0">
                <a:latin typeface="Aharoni" panose="02010803020104030203" pitchFamily="2" charset="-79"/>
                <a:cs typeface="Aharoni" panose="02010803020104030203" pitchFamily="2" charset="-79"/>
              </a:rPr>
              <a:t>ENCOURAGE YOUTH PATICIPATION AND LEADERSHIP IN ENVIRONMENTAL INITIATIVES.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en-US" sz="16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4B33AF-057F-40FB-A592-54B169AF8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475" y="204477"/>
            <a:ext cx="5638800" cy="4046410"/>
          </a:xfrm>
          <a:prstGeom prst="rect">
            <a:avLst/>
          </a:prstGeom>
          <a:ln>
            <a:noFill/>
          </a:ln>
          <a:effectLst>
            <a:glow>
              <a:schemeClr val="accent1"/>
            </a:glow>
            <a:reflection stA="91000" endPos="65000" dist="50800" dir="5400000" sy="-100000" algn="bl" rotWithShape="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9" y="-25881"/>
            <a:ext cx="924017" cy="9240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9" y="5904114"/>
            <a:ext cx="924017" cy="92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8121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50000">
              <a:srgbClr val="FF0066"/>
            </a:gs>
            <a:gs pos="78000">
              <a:srgbClr val="FFC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C85BD0-7E9A-4903-A3DD-159355DF2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794" y="2203685"/>
            <a:ext cx="2102308" cy="1807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B6FA8B-6ECE-419C-A7DF-FD2E0044B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91480" y="2267288"/>
            <a:ext cx="2183481" cy="1631025"/>
          </a:xfrm>
          <a:prstGeom prst="rect">
            <a:avLst/>
          </a:prstGeom>
          <a:ln>
            <a:noFill/>
          </a:ln>
          <a:effectLst>
            <a:reflection stA="75000" endPos="65000" dist="508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9D5170-F121-4D04-A459-40C87F4F8F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610" y="2247557"/>
            <a:ext cx="2319951" cy="1695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2133600" y="0"/>
            <a:ext cx="74676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Target communities AND BENEFICIARIES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" y="1005840"/>
            <a:ext cx="1114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MAIDEN  ‘OPERATION DI WO HO NI’  CLEAN UP EXERCISE WILL FOCUS ON  COMMUNITIES WITH   SANITATION CHALLENGES IN THE GREATER ACCRA REGION .</a:t>
            </a:r>
            <a:endParaRPr lang="en-US" b="1" dirty="0"/>
          </a:p>
          <a:p>
            <a:r>
              <a:rPr lang="en-US" b="1" dirty="0"/>
              <a:t>THIS INITIATIVE SEEKS TO ENSURE A CLEAN UP,COLLECTION  , PROPER WASTE DISPOSAL AND MANAGEMENT.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" y="4219513"/>
            <a:ext cx="30154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bg1"/>
                </a:solidFill>
              </a:rPr>
              <a:t>ASHALEY BOTWE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SCHOOL JUNCTION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ST.PETERS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u="sng" dirty="0"/>
              <a:t>TEAM LEADS</a:t>
            </a:r>
          </a:p>
          <a:p>
            <a:r>
              <a:rPr lang="en-US" b="1" dirty="0"/>
              <a:t>1.MIS.DORIS BEKOE</a:t>
            </a:r>
          </a:p>
          <a:p>
            <a:r>
              <a:rPr lang="en-US" b="1" dirty="0"/>
              <a:t>2.MR,GAMMOR SELENU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2610" y="4180925"/>
            <a:ext cx="26031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bg1"/>
                </a:solidFill>
              </a:rPr>
              <a:t>LA NKWANTANANG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ZONGO JUNCTION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MADINA MARKET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    </a:t>
            </a:r>
            <a:r>
              <a:rPr lang="en-US" dirty="0"/>
              <a:t> </a:t>
            </a:r>
            <a:r>
              <a:rPr lang="en-US" b="1" u="sng" dirty="0"/>
              <a:t>TEAM LEADS</a:t>
            </a:r>
            <a:endParaRPr lang="en-US" b="1" dirty="0"/>
          </a:p>
          <a:p>
            <a:r>
              <a:rPr lang="en-US" b="1" dirty="0"/>
              <a:t>1.MOSES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A4B323-018C-4564-B817-9C63BE37F9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0"/>
            <a:ext cx="962635" cy="9626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0A4B323-018C-4564-B817-9C63BE37F9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914" y="8037"/>
            <a:ext cx="997803" cy="99780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529681" y="4180925"/>
            <a:ext cx="30154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bg1"/>
                </a:solidFill>
              </a:rPr>
              <a:t>EAST LEGON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SALEM ESTATE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ADJIRINGANOR COMM.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b="1" u="sng" dirty="0"/>
              <a:t>TEAM LEADS</a:t>
            </a:r>
          </a:p>
          <a:p>
            <a:r>
              <a:rPr lang="en-US" b="1" dirty="0"/>
              <a:t>1.MR.BOADI</a:t>
            </a:r>
          </a:p>
          <a:p>
            <a:r>
              <a:rPr lang="en-US" b="1" dirty="0"/>
              <a:t>2.MADAM.GIFTY</a:t>
            </a:r>
          </a:p>
          <a:p>
            <a:endParaRPr lang="en-US" b="1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81B743-CFEB-475D-B555-08B941F711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213" y="2135048"/>
            <a:ext cx="2328602" cy="1807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AAACA1-A081-4007-9B52-703230FF7BD1}"/>
              </a:ext>
            </a:extLst>
          </p:cNvPr>
          <p:cNvSpPr txBox="1"/>
          <p:nvPr/>
        </p:nvSpPr>
        <p:spPr>
          <a:xfrm>
            <a:off x="9392813" y="4219513"/>
            <a:ext cx="26067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bg1"/>
                </a:solidFill>
              </a:rPr>
              <a:t>CHORKOR</a:t>
            </a:r>
          </a:p>
          <a:p>
            <a:r>
              <a:rPr lang="en-US" dirty="0">
                <a:solidFill>
                  <a:schemeClr val="bg1"/>
                </a:solidFill>
              </a:rPr>
              <a:t>MAMPROBI</a:t>
            </a:r>
          </a:p>
          <a:p>
            <a:endParaRPr lang="en-US" b="1" u="sng" dirty="0">
              <a:solidFill>
                <a:schemeClr val="bg1"/>
              </a:solidFill>
            </a:endParaRPr>
          </a:p>
          <a:p>
            <a:endParaRPr lang="en-US" b="1" u="sng" dirty="0">
              <a:solidFill>
                <a:schemeClr val="bg1"/>
              </a:solidFill>
            </a:endParaRPr>
          </a:p>
          <a:p>
            <a:r>
              <a:rPr lang="en-US" b="1" u="sng" dirty="0"/>
              <a:t>TEAM LEADS</a:t>
            </a:r>
          </a:p>
          <a:p>
            <a:r>
              <a:rPr lang="en-US" b="1" dirty="0"/>
              <a:t>1.MR. NAI</a:t>
            </a:r>
          </a:p>
          <a:p>
            <a:r>
              <a:rPr lang="en-US" b="1" dirty="0"/>
              <a:t>2.CAPTAIN COLEMAN</a:t>
            </a:r>
          </a:p>
        </p:txBody>
      </p:sp>
    </p:spTree>
    <p:extLst>
      <p:ext uri="{BB962C8B-B14F-4D97-AF65-F5344CB8AC3E}">
        <p14:creationId xmlns:p14="http://schemas.microsoft.com/office/powerpoint/2010/main" val="65862634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50000">
              <a:srgbClr val="FFC000"/>
            </a:gs>
            <a:gs pos="74000">
              <a:srgbClr val="006600"/>
            </a:gs>
            <a:gs pos="22000">
              <a:srgbClr val="FF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707886"/>
            <a:ext cx="7223760" cy="385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		</a:t>
            </a:r>
            <a:r>
              <a:rPr lang="en-US" sz="3200" b="1" u="sng" dirty="0"/>
              <a:t>PROJECT TEAM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Project directors – overall supervision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Project team leads – field supervision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Volunteer team – recruitment and management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Finance team – budgeting and accountability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Media / publicity team -  promotion and publicity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Logistics Team – equipment and transportation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Welfare team – </a:t>
            </a:r>
            <a:r>
              <a:rPr lang="en-US" b="1" dirty="0" err="1"/>
              <a:t>food,water</a:t>
            </a:r>
            <a:r>
              <a:rPr lang="en-US" b="1" dirty="0"/>
              <a:t>, and volunteer care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b="1" dirty="0"/>
              <a:t>Security and team safety -   crowd control and emergencies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221476" y="707886"/>
            <a:ext cx="0" cy="6028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726680" y="960120"/>
            <a:ext cx="405384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TARGET COMMUNITY INSPECTION</a:t>
            </a:r>
          </a:p>
          <a:p>
            <a:endParaRPr lang="en-US" dirty="0"/>
          </a:p>
          <a:p>
            <a:r>
              <a:rPr lang="en-US" sz="2400" dirty="0"/>
              <a:t>1.Chocked gutters</a:t>
            </a:r>
          </a:p>
          <a:p>
            <a:r>
              <a:rPr lang="en-US" sz="2400" dirty="0"/>
              <a:t>2.Market areas</a:t>
            </a:r>
          </a:p>
          <a:p>
            <a:r>
              <a:rPr lang="en-US" sz="2400" dirty="0"/>
              <a:t>3.Streets</a:t>
            </a:r>
          </a:p>
          <a:p>
            <a:r>
              <a:rPr lang="en-US" sz="2400" dirty="0"/>
              <a:t>4.Dustbins</a:t>
            </a:r>
          </a:p>
          <a:p>
            <a:r>
              <a:rPr lang="en-US" sz="2400" dirty="0"/>
              <a:t>5.Bus stations</a:t>
            </a:r>
          </a:p>
          <a:p>
            <a:r>
              <a:rPr lang="en-US" sz="2400" dirty="0"/>
              <a:t>6.Beaches</a:t>
            </a:r>
          </a:p>
          <a:p>
            <a:r>
              <a:rPr lang="en-US" sz="2400" dirty="0"/>
              <a:t>7.Schools</a:t>
            </a:r>
          </a:p>
          <a:p>
            <a:r>
              <a:rPr lang="en-US" sz="2400" dirty="0"/>
              <a:t>8.Churches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" y="4735532"/>
            <a:ext cx="665531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lgerian" panose="04020705040A02060702" pitchFamily="82" charset="0"/>
              </a:rPr>
              <a:t>PROVISIONAL DATE OF EVENT </a:t>
            </a:r>
          </a:p>
          <a:p>
            <a:r>
              <a:rPr lang="en-US" sz="3200" dirty="0">
                <a:latin typeface="Algerian" panose="04020705040A02060702" pitchFamily="82" charset="0"/>
              </a:rPr>
              <a:t>     SAT.  26</a:t>
            </a:r>
            <a:r>
              <a:rPr lang="en-US" sz="3200" baseline="30000" dirty="0">
                <a:latin typeface="Algerian" panose="04020705040A02060702" pitchFamily="82" charset="0"/>
              </a:rPr>
              <a:t>TH</a:t>
            </a:r>
            <a:r>
              <a:rPr lang="en-US" sz="3200" dirty="0">
                <a:latin typeface="Algerian" panose="04020705040A02060702" pitchFamily="82" charset="0"/>
              </a:rPr>
              <a:t> SEPTEMBER,2026</a:t>
            </a:r>
          </a:p>
          <a:p>
            <a:endParaRPr lang="en-US" sz="3200" dirty="0">
              <a:latin typeface="Algerian" panose="04020705040A02060702" pitchFamily="82" charset="0"/>
            </a:endParaRPr>
          </a:p>
          <a:p>
            <a:r>
              <a:rPr lang="en-US" sz="2800" dirty="0">
                <a:latin typeface="Algerian" panose="04020705040A02060702" pitchFamily="82" charset="0"/>
              </a:rPr>
              <a:t>TIME:7AM -1PM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6CE134-CAD4-4962-9B73-5D764DE3E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9" y="-25881"/>
            <a:ext cx="924017" cy="9240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08E0DF-8C05-46EA-AB44-79DA9BFC44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0534" y="-25881"/>
            <a:ext cx="924017" cy="92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8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53000">
              <a:srgbClr val="FFC000"/>
            </a:gs>
            <a:gs pos="31000">
              <a:srgbClr val="FF0000"/>
            </a:gs>
            <a:gs pos="76000">
              <a:srgbClr val="0066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4221480" y="106680"/>
            <a:ext cx="3169920" cy="518160"/>
          </a:xfrm>
          <a:prstGeom prst="wedgeRoundRectCallout">
            <a:avLst/>
          </a:prstGeom>
          <a:solidFill>
            <a:schemeClr val="bg2">
              <a:lumMod val="10000"/>
            </a:schemeClr>
          </a:solidFill>
          <a:ln>
            <a:solidFill>
              <a:srgbClr val="223E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i="1" dirty="0"/>
              <a:t> TEAM LEADS’ ROLE</a:t>
            </a:r>
          </a:p>
        </p:txBody>
      </p:sp>
      <p:sp>
        <p:nvSpPr>
          <p:cNvPr id="4" name="Rectangle 3"/>
          <p:cNvSpPr/>
          <p:nvPr/>
        </p:nvSpPr>
        <p:spPr>
          <a:xfrm>
            <a:off x="441960" y="1217296"/>
            <a:ext cx="2129790" cy="6248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  ASHALEY BOTWE</a:t>
            </a:r>
          </a:p>
        </p:txBody>
      </p:sp>
      <p:sp>
        <p:nvSpPr>
          <p:cNvPr id="5" name="Rectangle 4"/>
          <p:cNvSpPr/>
          <p:nvPr/>
        </p:nvSpPr>
        <p:spPr>
          <a:xfrm>
            <a:off x="3379470" y="1198245"/>
            <a:ext cx="1417320" cy="624840"/>
          </a:xfrm>
          <a:prstGeom prst="rect">
            <a:avLst/>
          </a:prstGeom>
          <a:gradFill>
            <a:gsLst>
              <a:gs pos="0">
                <a:srgbClr val="FF0000"/>
              </a:gs>
              <a:gs pos="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CHOKOR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5806440" y="539762"/>
            <a:ext cx="0" cy="5638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924800" y="1510665"/>
            <a:ext cx="144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  <a:stCxn id="4" idx="3"/>
            <a:endCxn id="5" idx="1"/>
          </p:cNvCxnSpPr>
          <p:nvPr/>
        </p:nvCxnSpPr>
        <p:spPr>
          <a:xfrm flipV="1">
            <a:off x="2571750" y="1510665"/>
            <a:ext cx="807720" cy="190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9166860" y="1188720"/>
            <a:ext cx="2567940" cy="6248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       EAST LEGON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341120" y="1813560"/>
            <a:ext cx="426720" cy="62484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10271760" y="1813560"/>
            <a:ext cx="426720" cy="62484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3935730" y="1823085"/>
            <a:ext cx="426720" cy="62484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41960" y="2438400"/>
            <a:ext cx="2129790" cy="234696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                                                        </a:t>
            </a:r>
            <a:r>
              <a:rPr lang="en-US" b="1" u="sng" dirty="0"/>
              <a:t>TWO TEAM LEADS</a:t>
            </a:r>
          </a:p>
          <a:p>
            <a:r>
              <a:rPr lang="en-US" dirty="0"/>
              <a:t>                              </a:t>
            </a:r>
            <a:r>
              <a:rPr lang="en-US" b="1" dirty="0"/>
              <a:t>TARGET</a:t>
            </a:r>
            <a:r>
              <a:rPr lang="en-US" dirty="0"/>
              <a:t>- </a:t>
            </a:r>
          </a:p>
          <a:p>
            <a:r>
              <a:rPr lang="en-US" dirty="0"/>
              <a:t>100 VOLUNTEERS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407194" y="2567941"/>
            <a:ext cx="2238373" cy="234696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</a:t>
            </a:r>
            <a:r>
              <a:rPr lang="en-US" b="1" u="sng" dirty="0"/>
              <a:t>TWO TEAM LEADS</a:t>
            </a:r>
          </a:p>
          <a:p>
            <a:r>
              <a:rPr lang="en-US" dirty="0"/>
              <a:t>                              </a:t>
            </a:r>
            <a:r>
              <a:rPr lang="en-US" b="1" dirty="0"/>
              <a:t>TARGET</a:t>
            </a:r>
            <a:r>
              <a:rPr lang="en-US" dirty="0"/>
              <a:t>- </a:t>
            </a:r>
          </a:p>
          <a:p>
            <a:r>
              <a:rPr lang="en-US" dirty="0"/>
              <a:t>100 VOLUNTEERS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129915" y="2498407"/>
            <a:ext cx="2129790" cy="2346960"/>
          </a:xfrm>
          <a:prstGeom prst="roundRect">
            <a:avLst/>
          </a:prstGeom>
          <a:solidFill>
            <a:srgbClr val="223E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</a:t>
            </a:r>
            <a:r>
              <a:rPr lang="en-US" b="1" u="sng" dirty="0"/>
              <a:t>TWO TEAM LEADS</a:t>
            </a:r>
          </a:p>
          <a:p>
            <a:r>
              <a:rPr lang="en-US" dirty="0"/>
              <a:t>                              </a:t>
            </a:r>
            <a:r>
              <a:rPr lang="en-US" b="1" dirty="0"/>
              <a:t>TARGET</a:t>
            </a:r>
            <a:r>
              <a:rPr lang="en-US" dirty="0"/>
              <a:t>- </a:t>
            </a:r>
          </a:p>
          <a:p>
            <a:r>
              <a:rPr lang="en-US" dirty="0"/>
              <a:t>100 VOLUNTEERS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3840" y="5227320"/>
            <a:ext cx="116890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VOLUNTEER BENEFITS                                                                                 TEAM LEAD BENEFIT</a:t>
            </a:r>
          </a:p>
          <a:p>
            <a:r>
              <a:rPr lang="en-US" dirty="0"/>
              <a:t>1.REFRESHMENTS AND WATER DURING THE EXERCISE               1.FREE BRANDED T-SHIRT AND SOUVENIRS</a:t>
            </a:r>
          </a:p>
          <a:p>
            <a:r>
              <a:rPr lang="en-US" dirty="0"/>
              <a:t>2.BRANDED T-SHIRT AND SOUVENIRS                                          2.REFRESHMENT</a:t>
            </a:r>
          </a:p>
          <a:p>
            <a:r>
              <a:rPr lang="en-US" dirty="0"/>
              <a:t>3.NETWORK AND BUSINESS OPPORTUNITIES                               3.TRANSPORTATION ALLOWANCE     </a:t>
            </a:r>
          </a:p>
          <a:p>
            <a:r>
              <a:rPr lang="en-US" dirty="0"/>
              <a:t>                                                                                                       4.MOTIVATION 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6522720" y="5227320"/>
            <a:ext cx="15240" cy="1477328"/>
          </a:xfrm>
          <a:prstGeom prst="line">
            <a:avLst/>
          </a:prstGeom>
          <a:ln>
            <a:solidFill>
              <a:srgbClr val="223E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90A4B323-018C-4564-B817-9C63BE37F9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0"/>
            <a:ext cx="962635" cy="96263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0A4B323-018C-4564-B817-9C63BE37F9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920" y="58445"/>
            <a:ext cx="962635" cy="962635"/>
          </a:xfrm>
          <a:prstGeom prst="rect">
            <a:avLst/>
          </a:prstGeom>
        </p:spPr>
      </p:pic>
      <p:sp>
        <p:nvSpPr>
          <p:cNvPr id="23" name="Down Arrow 13">
            <a:extLst>
              <a:ext uri="{FF2B5EF4-FFF2-40B4-BE49-F238E27FC236}">
                <a16:creationId xmlns:a16="http://schemas.microsoft.com/office/drawing/2014/main" id="{1B1813FB-39AB-4FC1-B631-2683EC65840F}"/>
              </a:ext>
            </a:extLst>
          </p:cNvPr>
          <p:cNvSpPr/>
          <p:nvPr/>
        </p:nvSpPr>
        <p:spPr>
          <a:xfrm>
            <a:off x="6894195" y="1823084"/>
            <a:ext cx="426720" cy="62484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702EBF-9E83-4682-A510-C4CA20828329}"/>
              </a:ext>
            </a:extLst>
          </p:cNvPr>
          <p:cNvSpPr/>
          <p:nvPr/>
        </p:nvSpPr>
        <p:spPr>
          <a:xfrm>
            <a:off x="5726430" y="1198245"/>
            <a:ext cx="2499360" cy="6248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LA NKWANTANANG MADINA</a:t>
            </a:r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272C6F35-A113-43BA-9770-3B10439BEFA5}"/>
              </a:ext>
            </a:extLst>
          </p:cNvPr>
          <p:cNvSpPr/>
          <p:nvPr/>
        </p:nvSpPr>
        <p:spPr>
          <a:xfrm>
            <a:off x="6096000" y="2567941"/>
            <a:ext cx="2238373" cy="2346960"/>
          </a:xfrm>
          <a:prstGeom prst="roundRect">
            <a:avLst/>
          </a:prstGeom>
          <a:solidFill>
            <a:srgbClr val="223E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</a:t>
            </a:r>
            <a:r>
              <a:rPr lang="en-US" b="1" u="sng" dirty="0"/>
              <a:t>TWO TEAM LEADS</a:t>
            </a:r>
          </a:p>
          <a:p>
            <a:r>
              <a:rPr lang="en-US" dirty="0"/>
              <a:t>                              </a:t>
            </a:r>
            <a:r>
              <a:rPr lang="en-US" b="1" dirty="0"/>
              <a:t>TARGET</a:t>
            </a:r>
            <a:r>
              <a:rPr lang="en-US" dirty="0"/>
              <a:t>- </a:t>
            </a:r>
          </a:p>
          <a:p>
            <a:r>
              <a:rPr lang="en-US" dirty="0"/>
              <a:t>100 VOLUNTEERS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645B557-501B-45C5-9106-A1A4040FD15B}"/>
              </a:ext>
            </a:extLst>
          </p:cNvPr>
          <p:cNvCxnSpPr>
            <a:cxnSpLocks/>
            <a:stCxn id="5" idx="3"/>
            <a:endCxn id="24" idx="1"/>
          </p:cNvCxnSpPr>
          <p:nvPr/>
        </p:nvCxnSpPr>
        <p:spPr>
          <a:xfrm>
            <a:off x="4796790" y="1510665"/>
            <a:ext cx="9296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8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94000">
              <a:schemeClr val="tx1"/>
            </a:gs>
            <a:gs pos="0">
              <a:schemeClr val="accent4">
                <a:lumMod val="5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4D2A0B-F3DA-4528-08C0-A784FCA5CE5E}"/>
              </a:ext>
            </a:extLst>
          </p:cNvPr>
          <p:cNvSpPr txBox="1"/>
          <p:nvPr/>
        </p:nvSpPr>
        <p:spPr>
          <a:xfrm>
            <a:off x="317715" y="261257"/>
            <a:ext cx="1030456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66"/>
                </a:solidFill>
                <a:latin typeface="Copperplate Gothic Light" panose="020E0507020206020404" pitchFamily="34" charset="0"/>
              </a:rPr>
              <a:t>                                 </a:t>
            </a:r>
            <a:r>
              <a:rPr lang="en-US" sz="2400" b="1" dirty="0">
                <a:solidFill>
                  <a:schemeClr val="bg1"/>
                </a:solidFill>
                <a:latin typeface="Copperplate Gothic Light" panose="020E0507020206020404" pitchFamily="34" charset="0"/>
              </a:rPr>
              <a:t>ABOUT QQMA GHANA LBG </a:t>
            </a:r>
          </a:p>
          <a:p>
            <a:endParaRPr lang="en-US" sz="2400" dirty="0">
              <a:solidFill>
                <a:srgbClr val="FF0066"/>
              </a:solidFill>
              <a:latin typeface="Copperplate Gothic Light" panose="020E0507020206020404" pitchFamily="34" charset="0"/>
            </a:endParaRPr>
          </a:p>
          <a:p>
            <a:endParaRPr lang="en-US" sz="2400" dirty="0">
              <a:latin typeface="Copperplate Gothic Light" panose="020E0507020206020404" pitchFamily="34" charset="0"/>
            </a:endParaRPr>
          </a:p>
          <a:p>
            <a:r>
              <a:rPr lang="en-US" sz="2400" b="1" dirty="0">
                <a:solidFill>
                  <a:srgbClr val="FFC000"/>
                </a:solidFill>
                <a:latin typeface="Copperplate Gothic Light" panose="020E0507020206020404" pitchFamily="34" charset="0"/>
              </a:rPr>
              <a:t>QUALITY QUANTITY MENTAL ATTITUDE (QQMA ) is a NOT- FOR PROFIT  organization that aspires to provide support for the underprivileged and deprived, PRODUCE AND NURTURE positive minds to leverage available resources towards </a:t>
            </a:r>
            <a:r>
              <a:rPr lang="en-US" sz="2000" b="1" dirty="0">
                <a:solidFill>
                  <a:srgbClr val="FFC000"/>
                </a:solidFill>
                <a:latin typeface="Copperplate Gothic Light" panose="020E0507020206020404" pitchFamily="34" charset="0"/>
              </a:rPr>
              <a:t>BUILDING</a:t>
            </a:r>
            <a:r>
              <a:rPr lang="en-US" sz="2400" b="1" dirty="0">
                <a:solidFill>
                  <a:srgbClr val="FFC000"/>
                </a:solidFill>
                <a:latin typeface="Copperplate Gothic Light" panose="020E0507020206020404" pitchFamily="34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Copperplate Gothic Light" panose="020E0507020206020404" pitchFamily="34" charset="0"/>
              </a:rPr>
              <a:t>a sustainable and self reliant Ghana</a:t>
            </a:r>
            <a:r>
              <a:rPr lang="en-US" sz="2400" b="1" dirty="0">
                <a:solidFill>
                  <a:srgbClr val="FFC000"/>
                </a:solidFill>
                <a:latin typeface="Copperplate Gothic Light" panose="020E0507020206020404" pitchFamily="34" charset="0"/>
              </a:rPr>
              <a:t>.</a:t>
            </a:r>
          </a:p>
          <a:p>
            <a:endParaRPr lang="en-US" sz="2400" b="1" dirty="0">
              <a:solidFill>
                <a:srgbClr val="FFC000"/>
              </a:solidFill>
              <a:latin typeface="Copperplate Gothic Light" panose="020E0507020206020404" pitchFamily="34" charset="0"/>
            </a:endParaRPr>
          </a:p>
          <a:p>
            <a:endParaRPr lang="en-US" sz="1600" b="1" dirty="0">
              <a:solidFill>
                <a:schemeClr val="bg1"/>
              </a:solidFill>
              <a:latin typeface="Copperplate Gothic Light" panose="020E0507020206020404" pitchFamily="34" charset="0"/>
            </a:endParaRPr>
          </a:p>
          <a:p>
            <a:endParaRPr lang="en-US" sz="1600" b="1" dirty="0">
              <a:solidFill>
                <a:schemeClr val="bg1"/>
              </a:solidFill>
              <a:latin typeface="Copperplate Gothic Light" panose="020E0507020206020404" pitchFamily="34" charset="0"/>
            </a:endParaRPr>
          </a:p>
          <a:p>
            <a:r>
              <a:rPr lang="en-US" sz="1600" b="1" dirty="0">
                <a:solidFill>
                  <a:schemeClr val="bg1"/>
                </a:solidFill>
                <a:latin typeface="Copperplate Gothic Light" panose="020E0507020206020404" pitchFamily="34" charset="0"/>
              </a:rPr>
              <a:t>FOUNDER: EMMANUEL FRENCH</a:t>
            </a:r>
          </a:p>
          <a:p>
            <a:endParaRPr lang="en-US" sz="1600" b="1" dirty="0">
              <a:solidFill>
                <a:schemeClr val="bg1"/>
              </a:solidFill>
              <a:latin typeface="Copperplate Gothic Light" panose="020E0507020206020404" pitchFamily="34" charset="0"/>
            </a:endParaRPr>
          </a:p>
          <a:p>
            <a:r>
              <a:rPr lang="en-US" sz="1600" b="1" dirty="0">
                <a:solidFill>
                  <a:schemeClr val="bg1"/>
                </a:solidFill>
                <a:latin typeface="Copperplate Gothic Light" panose="020E0507020206020404" pitchFamily="34" charset="0"/>
              </a:rPr>
              <a:t>DATE:20</a:t>
            </a:r>
            <a:r>
              <a:rPr lang="en-US" sz="1600" b="1" baseline="30000" dirty="0">
                <a:solidFill>
                  <a:schemeClr val="bg1"/>
                </a:solidFill>
                <a:latin typeface="Copperplate Gothic Light" panose="020E0507020206020404" pitchFamily="34" charset="0"/>
              </a:rPr>
              <a:t>TH</a:t>
            </a:r>
            <a:r>
              <a:rPr lang="en-US" sz="1600" b="1" dirty="0">
                <a:solidFill>
                  <a:schemeClr val="bg1"/>
                </a:solidFill>
                <a:latin typeface="Copperplate Gothic Light" panose="020E0507020206020404" pitchFamily="34" charset="0"/>
              </a:rPr>
              <a:t> SEPTEMBER,2025</a:t>
            </a:r>
          </a:p>
          <a:p>
            <a:endParaRPr lang="en-US" sz="2400" dirty="0">
              <a:solidFill>
                <a:srgbClr val="FF0066"/>
              </a:solidFill>
              <a:latin typeface="Copperplate Gothic Light" panose="020E0507020206020404" pitchFamily="34" charset="0"/>
            </a:endParaRPr>
          </a:p>
          <a:p>
            <a:endParaRPr lang="en-US" sz="2400" dirty="0">
              <a:solidFill>
                <a:srgbClr val="FF0066"/>
              </a:solidFill>
              <a:latin typeface="Copperplate Gothic Light" panose="020E0507020206020404" pitchFamily="34" charset="0"/>
            </a:endParaRPr>
          </a:p>
          <a:p>
            <a:r>
              <a:rPr lang="en-US" sz="2400" dirty="0">
                <a:solidFill>
                  <a:srgbClr val="FF0066"/>
                </a:solidFill>
                <a:latin typeface="Copperplate Gothic Light" panose="020E0507020206020404" pitchFamily="34" charset="0"/>
              </a:rPr>
              <a:t>           </a:t>
            </a:r>
          </a:p>
          <a:p>
            <a:r>
              <a:rPr lang="en-US" sz="2400" dirty="0">
                <a:solidFill>
                  <a:srgbClr val="FF0066"/>
                </a:solidFill>
                <a:latin typeface="Copperplate Gothic Light" panose="020E0507020206020404" pitchFamily="34" charset="0"/>
              </a:rPr>
              <a:t>            </a:t>
            </a:r>
          </a:p>
          <a:p>
            <a:r>
              <a:rPr lang="en-US" sz="2400" dirty="0">
                <a:solidFill>
                  <a:srgbClr val="FF0066"/>
                </a:solidFill>
                <a:latin typeface="Copperplate Gothic Light" panose="020E0507020206020404" pitchFamily="34" charset="0"/>
              </a:rPr>
              <a:t>                             </a:t>
            </a:r>
            <a:r>
              <a:rPr lang="en-US" sz="2400" b="1" i="1" dirty="0">
                <a:solidFill>
                  <a:schemeClr val="bg1"/>
                </a:solidFill>
                <a:latin typeface="Copperplate Gothic Light" panose="020E0507020206020404" pitchFamily="34" charset="0"/>
              </a:rPr>
              <a:t>QQMA, BELIEVE  AND MAKE IT HAPPEN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9" y="114301"/>
            <a:ext cx="924017" cy="9240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7983" y="0"/>
            <a:ext cx="924017" cy="9240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3983"/>
            <a:ext cx="924017" cy="9240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7982" y="5798821"/>
            <a:ext cx="924017" cy="9240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603D4F-FA46-4314-9ACA-F928CC0B49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15" y="3429000"/>
            <a:ext cx="2668297" cy="1814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B963D59-B8BA-4483-A44F-54D73C89E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883" y="2912012"/>
            <a:ext cx="2862794" cy="2658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73EC3A-D3BC-408E-9923-D3E85F3BCF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225" y="3530990"/>
            <a:ext cx="2419220" cy="1712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7500">
              <a:srgbClr val="FFC000"/>
            </a:gs>
            <a:gs pos="74000">
              <a:srgbClr val="006600"/>
            </a:gs>
            <a:gs pos="22000">
              <a:srgbClr val="FF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" y="182880"/>
            <a:ext cx="6553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lgerian" panose="04020705040A02060702" pitchFamily="82" charset="0"/>
              </a:rPr>
              <a:t>			VOLUNTEER RECRUITMNENT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/>
              <a:t> RECRUITMENT CHANNELS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dirty="0"/>
              <a:t>SCHOOLS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dirty="0"/>
              <a:t>CHURCHES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dirty="0"/>
              <a:t>WHATSAPP PLATFORMS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dirty="0"/>
              <a:t>SOCIAL MEDIA CHANNELS(TIKTOK,FB,X, ETC)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dirty="0"/>
              <a:t>YOUTH GROUPS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b="1" dirty="0"/>
              <a:t>COMMUNITY ANNOUNCEMENT</a:t>
            </a:r>
          </a:p>
          <a:p>
            <a:pPr>
              <a:lnSpc>
                <a:spcPct val="150000"/>
              </a:lnSpc>
            </a:pPr>
            <a:endParaRPr lang="en-US" sz="1600" b="1" dirty="0"/>
          </a:p>
          <a:p>
            <a:pPr>
              <a:lnSpc>
                <a:spcPct val="150000"/>
              </a:lnSpc>
            </a:pPr>
            <a:r>
              <a:rPr lang="en-US" sz="1600" b="1" dirty="0"/>
              <a:t>ALL VOLUNTEERS MUST BE REGISTERED BASED ON THE CRITERIA BELOW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NAME:</a:t>
            </a:r>
            <a:br>
              <a:rPr lang="en-US" sz="1600" b="1" dirty="0"/>
            </a:br>
            <a:r>
              <a:rPr lang="en-US" sz="1600" b="1" dirty="0"/>
              <a:t>WHATAPP:</a:t>
            </a:r>
          </a:p>
          <a:p>
            <a:pPr>
              <a:lnSpc>
                <a:spcPct val="150000"/>
              </a:lnSpc>
            </a:pPr>
            <a:r>
              <a:rPr lang="en-US" sz="1600" b="1" dirty="0"/>
              <a:t>EMERGENCY CONTACT:</a:t>
            </a: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7376160" y="640080"/>
            <a:ext cx="0" cy="6004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990379" y="4288066"/>
            <a:ext cx="2160668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PUBLICITY AND AWARENESS</a:t>
            </a:r>
          </a:p>
          <a:p>
            <a:endParaRPr lang="en-US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400" b="1" dirty="0"/>
              <a:t>FLYERS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400" b="1" dirty="0"/>
              <a:t>POSTERS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400" b="1" dirty="0"/>
              <a:t>SOCIAL MEDIA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400" b="1" dirty="0"/>
              <a:t>RADIO INTERVIEWS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400" b="1" dirty="0"/>
              <a:t>TV INTERVIEWS</a:t>
            </a:r>
          </a:p>
          <a:p>
            <a:endParaRPr lang="en-US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3CAB6C-B11E-483D-AC4B-49BDFC8A6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719" y="738573"/>
            <a:ext cx="4236713" cy="60045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0109A4-5190-4B2D-B5AA-00BBC0726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0" y="-25880"/>
            <a:ext cx="764456" cy="7644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3B128C-54E6-468F-867D-42FC0B4516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9475" y="-25882"/>
            <a:ext cx="764455" cy="76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6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9000">
              <a:srgbClr val="FF0066"/>
            </a:gs>
            <a:gs pos="100000">
              <a:schemeClr val="tx1">
                <a:lumMod val="95000"/>
                <a:lumOff val="5000"/>
              </a:schemeClr>
            </a:gs>
            <a:gs pos="0">
              <a:schemeClr val="tx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446B94-621C-4513-BA17-36AAC037641D}"/>
              </a:ext>
            </a:extLst>
          </p:cNvPr>
          <p:cNvSpPr/>
          <p:nvPr/>
        </p:nvSpPr>
        <p:spPr>
          <a:xfrm>
            <a:off x="8720223" y="4665943"/>
            <a:ext cx="347177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Algerian" panose="04020705040A02060702" pitchFamily="82" charset="0"/>
              </a:rPr>
              <a:t>THE FLOAT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C30324-D2E1-42A8-8EC7-1655926E0B2E}"/>
              </a:ext>
            </a:extLst>
          </p:cNvPr>
          <p:cNvSpPr txBox="1"/>
          <p:nvPr/>
        </p:nvSpPr>
        <p:spPr>
          <a:xfrm>
            <a:off x="7779026" y="132451"/>
            <a:ext cx="441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i="1" dirty="0">
                <a:latin typeface="Aharoni" panose="02010803020104030203" pitchFamily="2" charset="-79"/>
                <a:cs typeface="Aharoni" panose="02010803020104030203" pitchFamily="2" charset="-79"/>
              </a:rPr>
              <a:t>COMMUNITY TOUR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37E4FA-622A-4667-90DD-E705D69B8C49}"/>
              </a:ext>
            </a:extLst>
          </p:cNvPr>
          <p:cNvSpPr txBox="1"/>
          <p:nvPr/>
        </p:nvSpPr>
        <p:spPr>
          <a:xfrm>
            <a:off x="174171" y="3644185"/>
            <a:ext cx="2902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i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REFRESHMENTS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0DCAC4-473A-45FB-867F-A7492ED03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7" y="739929"/>
            <a:ext cx="3729097" cy="2473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CF4A4A-7859-4AB3-A916-DB89C766069B}"/>
              </a:ext>
            </a:extLst>
          </p:cNvPr>
          <p:cNvSpPr txBox="1"/>
          <p:nvPr/>
        </p:nvSpPr>
        <p:spPr>
          <a:xfrm>
            <a:off x="1196918" y="228375"/>
            <a:ext cx="4579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i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POST FLOAT   EXHIBITION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8F5BD3-6ED5-4031-BAC7-AE8718F0B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768" y="739930"/>
            <a:ext cx="3663372" cy="25461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CFE046-9039-4FE0-9D20-53124390E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" y="4343400"/>
            <a:ext cx="3379984" cy="21444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2D5291-052B-42EC-8A46-966B3559A2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645" y="3755765"/>
            <a:ext cx="4699412" cy="2473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403FDDC-FFEC-4191-86A3-2A70F1F75497}"/>
              </a:ext>
            </a:extLst>
          </p:cNvPr>
          <p:cNvSpPr txBox="1"/>
          <p:nvPr/>
        </p:nvSpPr>
        <p:spPr>
          <a:xfrm>
            <a:off x="4140311" y="6351820"/>
            <a:ext cx="2902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NETWORKING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CB8C4EA-722C-4DEB-89EF-E8B2857FBE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194" y="608630"/>
            <a:ext cx="4572189" cy="3039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4823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55000">
              <a:srgbClr val="FFC000"/>
            </a:gs>
            <a:gs pos="73000">
              <a:schemeClr val="bg1">
                <a:lumMod val="50000"/>
              </a:schemeClr>
            </a:gs>
            <a:gs pos="23000">
              <a:srgbClr val="FF00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" y="151447"/>
            <a:ext cx="5314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Algerian" panose="04020705040A02060702" pitchFamily="82" charset="0"/>
              </a:rPr>
              <a:t>OPERATION DI WOHO NI  FLOAT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3108960"/>
            <a:ext cx="12192000" cy="685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205990" y="605790"/>
            <a:ext cx="68580" cy="62522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5204460" y="17145"/>
            <a:ext cx="19050" cy="67265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 flipH="1" flipV="1">
            <a:off x="8877300" y="17146"/>
            <a:ext cx="19050" cy="31603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48234" y="85725"/>
            <a:ext cx="5056225" cy="500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561796"/>
            <a:ext cx="220599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i="1" u="sng" dirty="0"/>
              <a:t> Objectives</a:t>
            </a:r>
            <a:endParaRPr lang="en-US" sz="1400" b="1" i="1" u="sng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Introduce QQMA to the community.</a:t>
            </a:r>
            <a:endParaRPr lang="en-US" sz="1400" b="1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Create awareness about the organization's mission and activities.</a:t>
            </a:r>
            <a:endParaRPr lang="en-US" sz="1400" b="1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1400" b="1" dirty="0"/>
              <a:t>Attract members, partners, and sponsors.</a:t>
            </a:r>
            <a:endParaRPr lang="en-US" sz="1400" b="1" dirty="0"/>
          </a:p>
          <a:p>
            <a:endParaRPr lang="en-GB" sz="1400" b="1" i="1" dirty="0"/>
          </a:p>
          <a:p>
            <a:endParaRPr lang="en-GB" sz="1400" b="1" i="1" u="sng" dirty="0"/>
          </a:p>
          <a:p>
            <a:r>
              <a:rPr lang="en-GB" sz="1400" b="1" i="1" u="sng" dirty="0"/>
              <a:t> Date and Time</a:t>
            </a:r>
          </a:p>
          <a:p>
            <a:endParaRPr lang="en-US" sz="1400" b="1" i="1" dirty="0"/>
          </a:p>
          <a:p>
            <a:pPr lvl="0"/>
            <a:r>
              <a:rPr lang="en-GB" sz="1400" b="1" dirty="0"/>
              <a:t>DATE : 19</a:t>
            </a:r>
            <a:r>
              <a:rPr lang="en-GB" sz="1400" b="1" baseline="30000" dirty="0"/>
              <a:t>TH</a:t>
            </a:r>
            <a:r>
              <a:rPr lang="en-GB" sz="1400" b="1" dirty="0"/>
              <a:t> SEPTEMBER,2026 </a:t>
            </a:r>
          </a:p>
          <a:p>
            <a:pPr lvl="0"/>
            <a:endParaRPr lang="en-US" sz="1400" b="1" dirty="0"/>
          </a:p>
          <a:p>
            <a:pPr lvl="0"/>
            <a:r>
              <a:rPr lang="en-GB" sz="1400" b="1" dirty="0"/>
              <a:t>TIME</a:t>
            </a:r>
            <a:r>
              <a:rPr lang="en-GB" sz="1400" dirty="0"/>
              <a:t>: </a:t>
            </a:r>
            <a:r>
              <a:rPr lang="en-GB" sz="1400" b="1" dirty="0"/>
              <a:t>7:00 a.m. – 11:00 </a:t>
            </a:r>
            <a:r>
              <a:rPr lang="en-GB" sz="1400" dirty="0"/>
              <a:t>a.m.</a:t>
            </a:r>
            <a:endParaRPr lang="en-US" sz="1400" dirty="0"/>
          </a:p>
          <a:p>
            <a:r>
              <a:rPr lang="en-GB" sz="1400" b="1" i="1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400" b="1" u="sng" dirty="0">
                <a:solidFill>
                  <a:schemeClr val="bg1"/>
                </a:solidFill>
              </a:rPr>
              <a:t>FLOAT ACTIVITY</a:t>
            </a:r>
          </a:p>
          <a:p>
            <a:endParaRPr lang="en-US" sz="1400" u="sng" dirty="0"/>
          </a:p>
          <a:p>
            <a:pPr lvl="0"/>
            <a:r>
              <a:rPr lang="en-US" sz="1400" b="1" dirty="0"/>
              <a:t>FLOAT TRUCK WILL CONVEY VOLUNTEERS THROUGH  THE TARGET COMMUNITIES.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clrChange>
              <a:clrFrom>
                <a:srgbClr val="E6E9EE"/>
              </a:clrFrom>
              <a:clrTo>
                <a:srgbClr val="E6E9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475" y="0"/>
            <a:ext cx="3230525" cy="2217420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/>
            </a:outerShdw>
            <a:reflection stA="53000" endPos="65000" dist="50800" dir="5400000" sy="-100000" algn="bl" rotWithShape="0"/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5303520" y="240030"/>
            <a:ext cx="36461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/>
              <a:t>Logistics  and budget</a:t>
            </a:r>
            <a:endParaRPr lang="en-US" b="1" i="1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GB" dirty="0"/>
              <a:t>Branded T-shirts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GB" dirty="0"/>
              <a:t>Banners and placards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GB" dirty="0"/>
              <a:t>Public address system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GB" dirty="0"/>
              <a:t>Pickup truck or float vehicle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GB" dirty="0"/>
              <a:t>Water and refreshments</a:t>
            </a:r>
            <a:endParaRPr lang="en-US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GB" dirty="0"/>
              <a:t>First aid kit.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GB" dirty="0"/>
              <a:t>police/security</a:t>
            </a:r>
          </a:p>
          <a:p>
            <a:r>
              <a:rPr lang="en-GB" b="1" i="1" dirty="0"/>
              <a:t> </a:t>
            </a:r>
            <a:endParaRPr lang="en-US" b="1" i="1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GB" dirty="0"/>
              <a:t>Printing of banners and flyers</a:t>
            </a:r>
          </a:p>
          <a:p>
            <a:pPr lvl="0"/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b="1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105976"/>
              </p:ext>
            </p:extLst>
          </p:nvPr>
        </p:nvGraphicFramePr>
        <p:xfrm>
          <a:off x="2327720" y="781050"/>
          <a:ext cx="2768792" cy="601164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84396">
                  <a:extLst>
                    <a:ext uri="{9D8B030D-6E8A-4147-A177-3AD203B41FA5}">
                      <a16:colId xmlns:a16="http://schemas.microsoft.com/office/drawing/2014/main" val="945811050"/>
                    </a:ext>
                  </a:extLst>
                </a:gridCol>
                <a:gridCol w="1384396">
                  <a:extLst>
                    <a:ext uri="{9D8B030D-6E8A-4147-A177-3AD203B41FA5}">
                      <a16:colId xmlns:a16="http://schemas.microsoft.com/office/drawing/2014/main" val="960227972"/>
                    </a:ext>
                  </a:extLst>
                </a:gridCol>
              </a:tblGrid>
              <a:tr h="2362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</a:rPr>
                        <a:t>Time</a:t>
                      </a:r>
                      <a:endParaRPr lang="en-US" sz="1400" b="1" kern="100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>
                          <a:effectLst/>
                        </a:rPr>
                        <a:t>Activity</a:t>
                      </a:r>
                      <a:endParaRPr lang="en-US" sz="1400" b="1" kern="10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29142842"/>
                  </a:ext>
                </a:extLst>
              </a:tr>
              <a:tr h="109348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</a:rPr>
                        <a:t> 7:00 a.m.</a:t>
                      </a:r>
                      <a:endParaRPr lang="en-US" sz="1400" b="1" kern="100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GB" sz="1400" b="1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</a:rPr>
                        <a:t>Assembly and registration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400" b="1" kern="100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9312312"/>
                  </a:ext>
                </a:extLst>
              </a:tr>
              <a:tr h="63871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</a:rPr>
                        <a:t> 7:30 a.m.</a:t>
                      </a:r>
                      <a:endParaRPr lang="en-US" sz="1400" b="1" kern="100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</a:rPr>
                        <a:t>Opening prayer and briefing</a:t>
                      </a:r>
                      <a:endParaRPr lang="en-US" sz="1400" b="1" kern="100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39786504"/>
                  </a:ext>
                </a:extLst>
              </a:tr>
              <a:tr h="132069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GB" sz="1400" b="1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</a:rPr>
                        <a:t> 8:00 a.m.</a:t>
                      </a:r>
                      <a:endParaRPr lang="en-US" sz="1400" b="1" kern="100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GB" sz="1400" b="1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GB" sz="1400" b="1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</a:rPr>
                        <a:t>Float begins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b="1" kern="100" dirty="0">
                          <a:effectLst/>
                          <a:latin typeface="Apto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(ADENTA FOSTER HOME SCHOOL)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68940513"/>
                  </a:ext>
                </a:extLst>
              </a:tr>
              <a:tr h="106249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</a:rPr>
                        <a:t> 11:30 a.m.</a:t>
                      </a:r>
                      <a:endParaRPr lang="en-US" sz="1400" b="1" kern="100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GB" sz="1400" b="1" kern="100" dirty="0">
                        <a:effectLst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</a:rPr>
                        <a:t>Arrival at final destination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200" b="1" kern="100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93099298"/>
                  </a:ext>
                </a:extLst>
              </a:tr>
              <a:tr h="118643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baseline="0" dirty="0">
                          <a:effectLst/>
                        </a:rPr>
                        <a:t> </a:t>
                      </a:r>
                      <a:r>
                        <a:rPr lang="en-GB" sz="1400" b="1" kern="100" dirty="0">
                          <a:effectLst/>
                        </a:rPr>
                        <a:t>11:45 a.m.</a:t>
                      </a:r>
                      <a:endParaRPr lang="en-US" sz="1400" b="1" kern="100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</a:rPr>
                        <a:t>EXECUTIVES ADDRESS AND REFRESHMENT/EXHIBITION</a:t>
                      </a:r>
                      <a:endParaRPr lang="en-GB" sz="1200" b="1" kern="100" dirty="0">
                        <a:effectLst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46078585"/>
                  </a:ext>
                </a:extLst>
              </a:tr>
              <a:tr h="45314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</a:rPr>
                        <a:t> 2:00 P.m.</a:t>
                      </a:r>
                      <a:endParaRPr lang="en-US" sz="1400" b="1" kern="100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400" b="1" kern="100" dirty="0">
                          <a:effectLst/>
                        </a:rPr>
                        <a:t>Closing and refreshments</a:t>
                      </a:r>
                      <a:endParaRPr lang="en-US" sz="1400" b="1" kern="100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4375988"/>
                  </a:ext>
                </a:extLst>
              </a:tr>
            </a:tbl>
          </a:graphicData>
        </a:graphic>
      </p:graphicFrame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2327721" y="520779"/>
            <a:ext cx="2686427" cy="60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50784" rIns="0" bIns="2539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1" u="none" strike="noStrike" cap="none" normalizeH="0" baseline="0" dirty="0">
                <a:ln>
                  <a:noFill/>
                </a:ln>
                <a:solidFill>
                  <a:srgbClr val="0F4761"/>
                </a:solidFill>
                <a:effectLst/>
                <a:latin typeface="Aptos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altLang="en-US" sz="1600" b="1" i="1" u="none" strike="noStrike" cap="none" normalizeH="0" baseline="0" dirty="0">
                <a:ln>
                  <a:noFill/>
                </a:ln>
                <a:solidFill>
                  <a:srgbClr val="0F4761"/>
                </a:solidFill>
                <a:effectLst/>
                <a:latin typeface="Aptos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PROGRAMME SCHEDULE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0044278-0304-4C16-81FC-B2373E866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020" y="3380422"/>
            <a:ext cx="6567351" cy="3144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7654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50000">
              <a:srgbClr val="FFC000"/>
            </a:gs>
            <a:gs pos="95000">
              <a:srgbClr val="006600"/>
            </a:gs>
            <a:gs pos="0">
              <a:srgbClr val="223E3D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60D4B6-0089-4746-B9DC-5A8005DA1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007E71E-6F6A-4408-88C9-BE8A471E639A}"/>
              </a:ext>
            </a:extLst>
          </p:cNvPr>
          <p:cNvSpPr/>
          <p:nvPr/>
        </p:nvSpPr>
        <p:spPr>
          <a:xfrm>
            <a:off x="2389777" y="2353440"/>
            <a:ext cx="741244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Algerian" panose="04020705040A02060702" pitchFamily="82" charset="0"/>
              </a:rPr>
              <a:t>THE FLOAT BUDGET</a:t>
            </a:r>
          </a:p>
          <a:p>
            <a:pPr algn="ctr"/>
            <a:endParaRPr lang="en-US" sz="5400" b="1" cap="none" spc="0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  <a:reflection blurRad="6350" stA="55000" endA="300" endPos="45500" dir="5400000" sy="-100000" algn="bl" rotWithShape="0"/>
              </a:effectLst>
              <a:latin typeface="Algerian" panose="04020705040A02060702" pitchFamily="82" charset="0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7C3EEF0E-52EE-4B4D-83A6-416B1D6C69A6}"/>
              </a:ext>
            </a:extLst>
          </p:cNvPr>
          <p:cNvSpPr/>
          <p:nvPr/>
        </p:nvSpPr>
        <p:spPr>
          <a:xfrm>
            <a:off x="3615397" y="4107766"/>
            <a:ext cx="4642338" cy="94253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6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C00000"/>
            </a:gs>
            <a:gs pos="100000">
              <a:srgbClr val="D4710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4863BCF-1981-430C-A396-C028DF9131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512074"/>
              </p:ext>
            </p:extLst>
          </p:nvPr>
        </p:nvGraphicFramePr>
        <p:xfrm>
          <a:off x="1" y="0"/>
          <a:ext cx="12191999" cy="68580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0461">
                  <a:extLst>
                    <a:ext uri="{9D8B030D-6E8A-4147-A177-3AD203B41FA5}">
                      <a16:colId xmlns:a16="http://schemas.microsoft.com/office/drawing/2014/main" val="2599960665"/>
                    </a:ext>
                  </a:extLst>
                </a:gridCol>
                <a:gridCol w="7403208">
                  <a:extLst>
                    <a:ext uri="{9D8B030D-6E8A-4147-A177-3AD203B41FA5}">
                      <a16:colId xmlns:a16="http://schemas.microsoft.com/office/drawing/2014/main" val="222733379"/>
                    </a:ext>
                  </a:extLst>
                </a:gridCol>
                <a:gridCol w="3538330">
                  <a:extLst>
                    <a:ext uri="{9D8B030D-6E8A-4147-A177-3AD203B41FA5}">
                      <a16:colId xmlns:a16="http://schemas.microsoft.com/office/drawing/2014/main" val="141864096"/>
                    </a:ext>
                  </a:extLst>
                </a:gridCol>
              </a:tblGrid>
              <a:tr h="46592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QQMA FLOAT &amp; PRODUCT EXHIBITION BUDGET</a:t>
                      </a:r>
                    </a:p>
                  </a:txBody>
                  <a:tcPr marL="8111" marR="8111" marT="8111" marB="0" anchor="b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115763"/>
                  </a:ext>
                </a:extLst>
              </a:tr>
              <a:tr h="6618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BUDGET</a:t>
                      </a:r>
                    </a:p>
                  </a:txBody>
                  <a:tcPr marL="8111" marR="8111" marT="8111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₵30,000.00</a:t>
                      </a:r>
                      <a:endParaRPr lang="en-US" sz="2000" b="1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48574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b"/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763458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</a:t>
                      </a:r>
                      <a:endParaRPr lang="en-US" sz="2000" b="1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Budget Item</a:t>
                      </a:r>
                      <a:endParaRPr lang="en-US" sz="2000" b="1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Amount (GHS)</a:t>
                      </a:r>
                      <a:endParaRPr lang="en-US" sz="2000" b="1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417416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Float truck/platform &amp; decoration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₵5,000.00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697437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Sound system, DJ &amp; MC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₵3,000.00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227953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Volunteer T-shirts (100)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₵5,000.00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441697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Banners and branding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₵2,000.00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376007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Flyers, posters &amp; publicity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₵1,500.00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656190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Volunteer transportation/logistics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₵2,500.00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808026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Water &amp; refreshments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₵5,000.00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140042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 LEADS TRANSPORT ALLOWANCE </a:t>
                      </a: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₵1,500.00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892696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Exhibition tables, canopies &amp; display stands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₵1,500.00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192504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Photography, videography &amp; media coverage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₵1,000.00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919980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Security &amp; crowd management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₵800.00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666786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First aid/emergency support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₵500.00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593099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Communication &amp; coordination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₵700.00</a:t>
                      </a:r>
                      <a:endParaRPr lang="en-US" sz="2000" b="0" i="1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964771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783258"/>
                  </a:ext>
                </a:extLst>
              </a:tr>
              <a:tr h="3370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2000" b="1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₵30,000.00</a:t>
                      </a:r>
                      <a:endParaRPr lang="en-US" sz="2000" b="1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11" marR="8111" marT="8111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685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3712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/>
            </a:gs>
            <a:gs pos="100000">
              <a:schemeClr val="accent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41C4DE-47FC-4FD5-BE89-16D0C5C2E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478"/>
            <a:ext cx="12192000" cy="68734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8FD7460-CB1B-4CC9-87F2-8FFA1E65823A}"/>
              </a:ext>
            </a:extLst>
          </p:cNvPr>
          <p:cNvSpPr/>
          <p:nvPr/>
        </p:nvSpPr>
        <p:spPr>
          <a:xfrm>
            <a:off x="1247586" y="2193612"/>
            <a:ext cx="944361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CLEAN UP EXERCISE BUDGET</a:t>
            </a:r>
          </a:p>
          <a:p>
            <a:pPr algn="ctr"/>
            <a:endParaRPr lang="en-US" sz="5400" b="1" cap="none" spc="0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20080E73-033D-48A4-8080-38CE179DCC14}"/>
              </a:ext>
            </a:extLst>
          </p:cNvPr>
          <p:cNvSpPr/>
          <p:nvPr/>
        </p:nvSpPr>
        <p:spPr>
          <a:xfrm>
            <a:off x="3615397" y="4107766"/>
            <a:ext cx="4642338" cy="94253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67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9000">
              <a:srgbClr val="223E3D"/>
            </a:gs>
            <a:gs pos="100000">
              <a:srgbClr val="00B05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" y="262890"/>
            <a:ext cx="11338560" cy="604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613505"/>
              </p:ext>
            </p:extLst>
          </p:nvPr>
        </p:nvGraphicFramePr>
        <p:xfrm>
          <a:off x="99060" y="732441"/>
          <a:ext cx="12092940" cy="65367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8588">
                  <a:extLst>
                    <a:ext uri="{9D8B030D-6E8A-4147-A177-3AD203B41FA5}">
                      <a16:colId xmlns:a16="http://schemas.microsoft.com/office/drawing/2014/main" val="2742866833"/>
                    </a:ext>
                  </a:extLst>
                </a:gridCol>
                <a:gridCol w="2418588">
                  <a:extLst>
                    <a:ext uri="{9D8B030D-6E8A-4147-A177-3AD203B41FA5}">
                      <a16:colId xmlns:a16="http://schemas.microsoft.com/office/drawing/2014/main" val="1501461790"/>
                    </a:ext>
                  </a:extLst>
                </a:gridCol>
                <a:gridCol w="2418588">
                  <a:extLst>
                    <a:ext uri="{9D8B030D-6E8A-4147-A177-3AD203B41FA5}">
                      <a16:colId xmlns:a16="http://schemas.microsoft.com/office/drawing/2014/main" val="1124255474"/>
                    </a:ext>
                  </a:extLst>
                </a:gridCol>
                <a:gridCol w="2418588">
                  <a:extLst>
                    <a:ext uri="{9D8B030D-6E8A-4147-A177-3AD203B41FA5}">
                      <a16:colId xmlns:a16="http://schemas.microsoft.com/office/drawing/2014/main" val="1767469021"/>
                    </a:ext>
                  </a:extLst>
                </a:gridCol>
                <a:gridCol w="2418588">
                  <a:extLst>
                    <a:ext uri="{9D8B030D-6E8A-4147-A177-3AD203B41FA5}">
                      <a16:colId xmlns:a16="http://schemas.microsoft.com/office/drawing/2014/main" val="1790812258"/>
                    </a:ext>
                  </a:extLst>
                </a:gridCol>
              </a:tblGrid>
              <a:tr h="264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S/N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It1em Description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Quantity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Unit Cost (GHS)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Total Cost (GHS)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1204116"/>
                  </a:ext>
                </a:extLst>
              </a:tr>
              <a:tr h="264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Cleaning Brooms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625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335228"/>
                  </a:ext>
                </a:extLst>
              </a:tr>
              <a:tr h="264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Dustpans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375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88994"/>
                  </a:ext>
                </a:extLst>
              </a:tr>
              <a:tr h="264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Gloves (pairs)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1,000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264109"/>
                  </a:ext>
                </a:extLst>
              </a:tr>
              <a:tr h="264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Face Masks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300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480490"/>
                  </a:ext>
                </a:extLst>
              </a:tr>
              <a:tr h="264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Trash Bags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300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300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631996"/>
                  </a:ext>
                </a:extLst>
              </a:tr>
              <a:tr h="264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Wheelbarrows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150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900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08335"/>
                  </a:ext>
                </a:extLst>
              </a:tr>
              <a:tr h="264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Rakes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40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600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4666091"/>
                  </a:ext>
                </a:extLst>
              </a:tr>
              <a:tr h="264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Water Buckets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827972"/>
                  </a:ext>
                </a:extLst>
              </a:tr>
              <a:tr h="3103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Hand Sanitizer (500ml)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35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350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332296"/>
                  </a:ext>
                </a:extLst>
              </a:tr>
              <a:tr h="26478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First Aid Kit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150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300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1040832"/>
                  </a:ext>
                </a:extLst>
              </a:tr>
              <a:tr h="4633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Brooms for sweeping leaves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400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756893"/>
                  </a:ext>
                </a:extLst>
              </a:tr>
              <a:tr h="4633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Cleaning Soap / Detergent (kg)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450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939044"/>
                  </a:ext>
                </a:extLst>
              </a:tr>
              <a:tr h="4633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Feeding (meals &amp; drinks for 100 youth)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</a:rPr>
                        <a:t>45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1,500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507147"/>
                  </a:ext>
                </a:extLst>
              </a:tr>
              <a:tr h="84005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Souvenirs (T-shirts, caps, wristbands)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43900" marR="43900" marT="43900" marB="4390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10,000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</a:txBody>
                  <a:tcPr marL="43900" marR="43900" marT="43900" marB="439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125026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011113" y="0"/>
            <a:ext cx="424602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lgerian" panose="04020705040A02060702" pitchFamily="82" charset="0"/>
                <a:ea typeface="Calibri" panose="020F0502020204030204" pitchFamily="34" charset="0"/>
              </a:rPr>
              <a:t>Estimated Budget </a:t>
            </a:r>
            <a:r>
              <a:rPr lang="en-US" altLang="en-US" sz="1600" dirty="0">
                <a:solidFill>
                  <a:schemeClr val="bg1"/>
                </a:solidFill>
                <a:latin typeface="Algerian" panose="04020705040A02060702" pitchFamily="82" charset="0"/>
                <a:ea typeface="Calibri" panose="020F0502020204030204" pitchFamily="34" charset="0"/>
              </a:rPr>
              <a:t>FOR 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lgerian" panose="04020705040A02060702" pitchFamily="82" charset="0"/>
                <a:ea typeface="Calibri" panose="020F0502020204030204" pitchFamily="34" charset="0"/>
              </a:rPr>
              <a:t> community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Total Estimated Cost: GHS 21,000</a:t>
            </a:r>
            <a:r>
              <a:rPr kumimoji="0" lang="en-US" altLang="en-US" sz="16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kumimoji="0" lang="en-US" altLang="en-US" sz="1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811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9000">
              <a:srgbClr val="FF0000"/>
            </a:gs>
            <a:gs pos="91150">
              <a:srgbClr val="006600"/>
            </a:gs>
            <a:gs pos="53000">
              <a:srgbClr val="FFC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58826"/>
            <a:ext cx="6416040" cy="7894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auhaus 93" panose="04030905020B02020C02" pitchFamily="82" charset="0"/>
              </a:rPr>
              <a:t>OFFICIALS AND PARTNERSHIP APPROVALS </a:t>
            </a:r>
          </a:p>
          <a:p>
            <a:endParaRPr lang="en-US" sz="16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MUNICIPAL/DISTRICT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ENVIRONMENTAL PROTECTION AGENCIES(EPA)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COMMUNITY CHIEFS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POLICE</a:t>
            </a:r>
          </a:p>
          <a:p>
            <a:endParaRPr lang="en-US" sz="1600" b="1" dirty="0"/>
          </a:p>
          <a:p>
            <a:r>
              <a:rPr lang="en-US" sz="1600" b="1" dirty="0"/>
              <a:t>SPONSORS AND PARTNERS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OLD MUTUAL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BUZ STOP BOYS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MTN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ZOOM LION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SCHOOLS AND CHURCHES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HARLEQUIN INTERNATIONAL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NGOS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LOCAL BUSINESSES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i="1" dirty="0"/>
              <a:t>PEEVA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sz="1600" b="1" i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6858000" y="487680"/>
            <a:ext cx="15240" cy="5974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043260" y="623291"/>
            <a:ext cx="373259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	</a:t>
            </a:r>
            <a:r>
              <a:rPr lang="en-US" sz="2800" b="1" dirty="0"/>
              <a:t>SPECIAL SUPPORT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2060"/>
                </a:solidFill>
              </a:rPr>
              <a:t>truck for float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2060"/>
                </a:solidFill>
              </a:rPr>
              <a:t>dust bins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2060"/>
                </a:solidFill>
              </a:rPr>
              <a:t>gloves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2060"/>
                </a:solidFill>
              </a:rPr>
              <a:t>reflective jackets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2060"/>
                </a:solidFill>
              </a:rPr>
              <a:t>water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2060"/>
                </a:solidFill>
              </a:rPr>
              <a:t>food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2060"/>
                </a:solidFill>
              </a:rPr>
              <a:t>first aid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2060"/>
                </a:solidFill>
              </a:rPr>
              <a:t>PA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899528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55000">
              <a:schemeClr val="tx1">
                <a:lumMod val="95000"/>
                <a:lumOff val="5000"/>
              </a:schemeClr>
            </a:gs>
            <a:gs pos="95000">
              <a:srgbClr val="002060"/>
            </a:gs>
            <a:gs pos="0">
              <a:srgbClr val="FFC0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FB3521-3B46-4CB7-A931-BAE0A692FB44}"/>
              </a:ext>
            </a:extLst>
          </p:cNvPr>
          <p:cNvSpPr/>
          <p:nvPr/>
        </p:nvSpPr>
        <p:spPr>
          <a:xfrm>
            <a:off x="926739" y="2038868"/>
            <a:ext cx="991649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  <a:reflection blurRad="6350" stA="50000" endA="300" endPos="50000" dist="29997" dir="5400000" sy="-100000" algn="bl" rotWithShape="0"/>
                </a:effectLst>
                <a:latin typeface="Algerian" panose="04020705040A02060702" pitchFamily="82" charset="0"/>
              </a:rPr>
              <a:t>OPEN FORUM</a:t>
            </a:r>
          </a:p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  <a:reflection blurRad="6350" stA="50000" endA="300" endPos="50000" dist="29997" dir="5400000" sy="-100000" algn="bl" rotWithShape="0"/>
                </a:effectLst>
                <a:latin typeface="Algerian" panose="04020705040A02060702" pitchFamily="82" charset="0"/>
              </a:rPr>
              <a:t>QUESTIONS AND RESOLUTIONS</a:t>
            </a:r>
            <a:endParaRPr lang="en-US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  <a:reflection blurRad="6350" stA="50000" endA="300" endPos="50000" dist="29997" dir="5400000" sy="-100000" algn="bl" rotWithShape="0"/>
              </a:effectLst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2081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42000">
              <a:schemeClr val="tx1"/>
            </a:gs>
            <a:gs pos="100000">
              <a:srgbClr val="00B0F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238BAB-4B2C-4009-8E0E-0EBFD19F4FBE}"/>
              </a:ext>
            </a:extLst>
          </p:cNvPr>
          <p:cNvSpPr txBox="1"/>
          <p:nvPr/>
        </p:nvSpPr>
        <p:spPr>
          <a:xfrm>
            <a:off x="120949" y="41394"/>
            <a:ext cx="7005434" cy="660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bg2"/>
                </a:solidFill>
              </a:rPr>
              <a:t>                           		</a:t>
            </a:r>
            <a:r>
              <a:rPr lang="en-US" sz="2400" b="1" dirty="0">
                <a:solidFill>
                  <a:schemeClr val="bg2"/>
                </a:solidFill>
              </a:rPr>
              <a:t>	</a:t>
            </a:r>
            <a:r>
              <a:rPr lang="en-US" sz="2400" u="sng" dirty="0">
                <a:solidFill>
                  <a:schemeClr val="bg2"/>
                </a:solidFill>
                <a:latin typeface="Algerian" panose="04020705040A02060702" pitchFamily="82" charset="0"/>
              </a:rPr>
              <a:t>QQMA TEAM 2026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2"/>
                </a:solidFill>
              </a:rPr>
              <a:t>			</a:t>
            </a:r>
            <a:r>
              <a:rPr lang="en-US" sz="1600" b="1" dirty="0">
                <a:solidFill>
                  <a:schemeClr val="bg2"/>
                </a:solidFill>
              </a:rPr>
              <a:t>PATRONS AND STAKEHOLDERS</a:t>
            </a:r>
            <a:endParaRPr lang="en-US" sz="1400" b="1" dirty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2"/>
                </a:solidFill>
              </a:rPr>
              <a:t>1.MR.PRINCE LARTEY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2"/>
                </a:solidFill>
              </a:rPr>
              <a:t>2. MRS.NUTAKOR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2"/>
                </a:solidFill>
              </a:rPr>
              <a:t>3.MRS ELSIE KLU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2"/>
                </a:solidFill>
              </a:rPr>
              <a:t>4.DR. MRS HEATHER BOCTWAY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2"/>
                </a:solidFill>
              </a:rPr>
              <a:t>5.MRS AISHA</a:t>
            </a:r>
          </a:p>
          <a:p>
            <a:pPr>
              <a:lnSpc>
                <a:spcPct val="150000"/>
              </a:lnSpc>
            </a:pPr>
            <a:endParaRPr lang="en-US" sz="1400" dirty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2"/>
                </a:solidFill>
              </a:rPr>
              <a:t>				</a:t>
            </a:r>
            <a:r>
              <a:rPr lang="en-US" sz="1400" b="1" u="sng" dirty="0">
                <a:solidFill>
                  <a:schemeClr val="bg2"/>
                </a:solidFill>
              </a:rPr>
              <a:t>BOARD MEMBERS AND EXECUTIVES</a:t>
            </a: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r>
              <a:rPr lang="en-US" sz="1400" b="1" dirty="0">
                <a:solidFill>
                  <a:schemeClr val="bg2"/>
                </a:solidFill>
              </a:rPr>
              <a:t>PRESIDENT -  EMMANUEL FRENCH</a:t>
            </a: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r>
              <a:rPr lang="en-US" sz="1400" b="1" dirty="0">
                <a:solidFill>
                  <a:schemeClr val="bg2"/>
                </a:solidFill>
              </a:rPr>
              <a:t>VICE PRESIDENT – ADJA ANUM NATHANIEL</a:t>
            </a: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r>
              <a:rPr lang="en-US" sz="1400" b="1" dirty="0">
                <a:solidFill>
                  <a:schemeClr val="bg2"/>
                </a:solidFill>
              </a:rPr>
              <a:t>SECRETARY –DORIS ADU- BEKOE</a:t>
            </a: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r>
              <a:rPr lang="en-US" sz="1400" b="1" dirty="0">
                <a:solidFill>
                  <a:schemeClr val="bg2"/>
                </a:solidFill>
              </a:rPr>
              <a:t>HEAD OF OPERATIONS  –  SOLOMON  COLEMAN</a:t>
            </a:r>
          </a:p>
          <a:p>
            <a:pPr marL="285750" indent="-285750">
              <a:lnSpc>
                <a:spcPct val="150000"/>
              </a:lnSpc>
              <a:buFont typeface="+mj-lt"/>
              <a:buAutoNum type="arabicPeriod"/>
            </a:pPr>
            <a:r>
              <a:rPr lang="en-US" sz="1400" b="1" dirty="0">
                <a:solidFill>
                  <a:schemeClr val="bg2"/>
                </a:solidFill>
              </a:rPr>
              <a:t> PUBLIC RELATIONS OFFICER – AARON NAI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chemeClr val="bg2"/>
                </a:solidFill>
              </a:rPr>
              <a:t>6.   INTERNATIONAL RELATIONS – PHILIP ADDO</a:t>
            </a:r>
          </a:p>
          <a:p>
            <a:pPr>
              <a:lnSpc>
                <a:spcPct val="150000"/>
              </a:lnSpc>
            </a:pPr>
            <a:endParaRPr lang="en-US" sz="1400" dirty="0"/>
          </a:p>
          <a:p>
            <a:pPr>
              <a:lnSpc>
                <a:spcPct val="150000"/>
              </a:lnSpc>
            </a:pPr>
            <a:endParaRPr lang="en-US" sz="1600" dirty="0"/>
          </a:p>
          <a:p>
            <a:pPr>
              <a:lnSpc>
                <a:spcPct val="150000"/>
              </a:lnSpc>
            </a:pPr>
            <a:endParaRPr lang="en-US" sz="1600" dirty="0"/>
          </a:p>
          <a:p>
            <a:pPr>
              <a:lnSpc>
                <a:spcPct val="150000"/>
              </a:lnSpc>
            </a:pP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3C6BF9-AA90-4C3F-BDF3-EA581B16F3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519" y="3999555"/>
            <a:ext cx="5042855" cy="2584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4017" cy="9240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7034" y="114301"/>
            <a:ext cx="924017" cy="9240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E73D9F-49ED-4D17-9180-9DD4A9664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518" y="654972"/>
            <a:ext cx="4821259" cy="3034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81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32521" y="-327659"/>
            <a:ext cx="12364278" cy="7239000"/>
          </a:xfrm>
          <a:prstGeom prst="rect">
            <a:avLst/>
          </a:prstGeom>
          <a:gradFill flip="none" rotWithShape="1">
            <a:gsLst>
              <a:gs pos="100000">
                <a:schemeClr val="tx1"/>
              </a:gs>
              <a:gs pos="37000">
                <a:schemeClr val="tx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18360" y="0"/>
            <a:ext cx="675132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Bauhaus 93" panose="04030905020B02020C02" pitchFamily="82" charset="0"/>
              </a:rPr>
              <a:t>OUR VISION</a:t>
            </a:r>
            <a:endParaRPr lang="en-US" sz="6600" b="0" cap="none" spc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  <a:latin typeface="Bauhaus 93" panose="04030905020B02020C02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6262" y="2337661"/>
            <a:ext cx="105060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chemeClr val="bg1"/>
                </a:solidFill>
                <a:latin typeface="Algerian" panose="04020705040A02060702" pitchFamily="82" charset="0"/>
              </a:rPr>
              <a:t>OUR ULTIMATE VISION SHALL BE TO PRODUCE AND NURTURE POSITIVE MINDS TO LEVERAGE AVAILABLE RESOURCES  TO build A SUSTAINABLE AND A SELF-RELIANT GHANA.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4" y="80983"/>
            <a:ext cx="924017" cy="9240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2337" y="80984"/>
            <a:ext cx="924017" cy="92401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67000">
              <a:srgbClr val="FFC000"/>
            </a:gs>
            <a:gs pos="55000">
              <a:schemeClr val="tx1">
                <a:lumMod val="95000"/>
                <a:lumOff val="5000"/>
              </a:schemeClr>
            </a:gs>
            <a:gs pos="100000">
              <a:schemeClr val="tx1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F14A50-DBE4-4B11-BA1E-13219799A289}"/>
              </a:ext>
            </a:extLst>
          </p:cNvPr>
          <p:cNvSpPr txBox="1"/>
          <p:nvPr/>
        </p:nvSpPr>
        <p:spPr>
          <a:xfrm>
            <a:off x="3782456" y="154685"/>
            <a:ext cx="5953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Algerian" panose="04020705040A02060702" pitchFamily="82" charset="0"/>
              </a:rPr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38F75F-D168-4F4A-82F6-2D42AEDEB6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421"/>
            <a:ext cx="1349960" cy="13499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2BCF29-A2B9-44A2-A790-9080985A67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21045"/>
            <a:ext cx="1236955" cy="12369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734922-2C99-4430-9D65-7E546499DC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045" y="34584"/>
            <a:ext cx="1236955" cy="12369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12E8AA-C7E0-467C-88F1-86BD943950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045" y="5621044"/>
            <a:ext cx="1236955" cy="12369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0BD3D04-895E-4A57-9755-AD3C0C78D52C}"/>
              </a:ext>
            </a:extLst>
          </p:cNvPr>
          <p:cNvSpPr/>
          <p:nvPr/>
        </p:nvSpPr>
        <p:spPr>
          <a:xfrm>
            <a:off x="1727427" y="5057883"/>
            <a:ext cx="873714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Qqma</a:t>
            </a:r>
            <a:r>
              <a:rPr lang="en-US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 </a:t>
            </a:r>
          </a:p>
          <a:p>
            <a:pPr algn="ctr"/>
            <a:r>
              <a:rPr lang="en-US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</a:rPr>
              <a:t>BELIEVE AND MAKE  IT HAPPEN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E82AA8-7EE6-4BCB-8318-E0C6B39DF0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193" y="6114035"/>
            <a:ext cx="464170" cy="4641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7B360A-3B6D-471C-981D-5D7DBDBA67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860" y="6182095"/>
            <a:ext cx="572258" cy="39611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1DED3DB-8FE7-4F8B-9EE7-51EE1FCF8D2B}"/>
              </a:ext>
            </a:extLst>
          </p:cNvPr>
          <p:cNvSpPr txBox="1"/>
          <p:nvPr/>
        </p:nvSpPr>
        <p:spPr>
          <a:xfrm>
            <a:off x="5398240" y="6056984"/>
            <a:ext cx="4055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 </a:t>
            </a:r>
            <a:r>
              <a:rPr lang="en-US" b="1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Tel:0551392267</a:t>
            </a:r>
            <a:r>
              <a:rPr lang="en-US" b="1" dirty="0">
                <a:solidFill>
                  <a:schemeClr val="bg1"/>
                </a:solidFill>
              </a:rPr>
              <a:t>/0502905292  </a:t>
            </a:r>
          </a:p>
          <a:p>
            <a:r>
              <a:rPr lang="en-US" b="1" dirty="0">
                <a:solidFill>
                  <a:schemeClr val="bg1"/>
                </a:solidFill>
              </a:rPr>
              <a:t> Location: </a:t>
            </a:r>
            <a:r>
              <a:rPr lang="en-US" b="1" dirty="0" err="1">
                <a:solidFill>
                  <a:schemeClr val="bg1"/>
                </a:solidFill>
              </a:rPr>
              <a:t>Adenta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Frafraha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3B9ACB-7EC4-4731-8375-45D0B64212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15" y="6239521"/>
            <a:ext cx="576081" cy="33336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C6ACC6B-F315-4952-9FA1-2954281EDEF3}"/>
              </a:ext>
            </a:extLst>
          </p:cNvPr>
          <p:cNvSpPr txBox="1"/>
          <p:nvPr/>
        </p:nvSpPr>
        <p:spPr>
          <a:xfrm>
            <a:off x="3049398" y="6221536"/>
            <a:ext cx="2028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QQMA STUDIOS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3FEF1C-7200-4307-B985-60E082FAF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881" y="1634851"/>
            <a:ext cx="7198235" cy="3588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8998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96599">
              <a:schemeClr val="accent4">
                <a:lumMod val="75000"/>
              </a:schemeClr>
            </a:gs>
            <a:gs pos="0">
              <a:srgbClr val="FF0000"/>
            </a:gs>
            <a:gs pos="0">
              <a:schemeClr val="tx1">
                <a:lumMod val="95000"/>
                <a:lumOff val="5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219296" cy="688529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796540" y="502101"/>
            <a:ext cx="5114925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Bauhaus 93" panose="04030905020B02020C02" pitchFamily="82" charset="0"/>
              </a:rPr>
              <a:t>OUR MISSION</a:t>
            </a:r>
            <a:endParaRPr lang="en-US" sz="6600" b="0" cap="none" spc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  <a:latin typeface="Bauhaus 93" panose="04030905020B02020C02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952" y="2493198"/>
            <a:ext cx="105060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chemeClr val="bg1"/>
                </a:solidFill>
                <a:latin typeface="Algerian" panose="04020705040A02060702" pitchFamily="82" charset="0"/>
              </a:rPr>
              <a:t>THE MISSION OF QQMA GHANA SHALL BE  TO PROVIDE SUPPORT AND EQUAL OPPORTUNITIES FOR THE GHANAIAN CITIZEN 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5" y="-114299"/>
            <a:ext cx="924017" cy="9240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7983" y="-114299"/>
            <a:ext cx="924017" cy="92401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00000">
              <a:srgbClr val="223E3D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352619"/>
            <a:ext cx="12192000" cy="7239000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14375" y="0"/>
            <a:ext cx="99038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latin typeface="Bauhaus 93" panose="04030905020B02020C02" pitchFamily="82" charset="0"/>
              </a:rPr>
              <a:t>GENERAL OBJECTIVES</a:t>
            </a:r>
            <a:endParaRPr lang="en-US" sz="5400" b="0" cap="none" spc="0" dirty="0">
              <a:ln w="0"/>
              <a:solidFill>
                <a:srgbClr val="FFC000"/>
              </a:solidFill>
              <a:effectLst>
                <a:reflection blurRad="6350" stA="53000" endA="300" endPos="35500" dir="5400000" sy="-90000" algn="bl" rotWithShape="0"/>
              </a:effectLst>
              <a:latin typeface="Bauhaus 93" panose="04030905020B02020C02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638" y="1793796"/>
            <a:ext cx="10506075" cy="3906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effectLst/>
                <a:latin typeface="Algerian" panose="04020705040A02060702" pitchFamily="82" charset="0"/>
                <a:ea typeface="Times New Roman" panose="02020603050405020304" pitchFamily="18" charset="0"/>
                <a:cs typeface="Aptos"/>
              </a:rPr>
              <a:t>Contribute to community and national development through communal initiatives.</a:t>
            </a:r>
            <a:r>
              <a:rPr lang="en-US" sz="2400" dirty="0">
                <a:solidFill>
                  <a:schemeClr val="bg1"/>
                </a:solidFill>
                <a:latin typeface="Algerian" panose="04020705040A02060702" pitchFamily="82" charset="0"/>
              </a:rPr>
              <a:t> 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Algerian" panose="04020705040A02060702" pitchFamily="82" charset="0"/>
              </a:rPr>
              <a:t> CREATE A PLATFORM FOR PEOPLE TO SHOWCASE THEIR TALENTS AND POTENTIALS.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Algerian" panose="04020705040A02060702" pitchFamily="82" charset="0"/>
              </a:rPr>
              <a:t>BRIDGE OPPORTUNITIES FOR STRIVING TALENT TO BE UPGRADED.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bg1"/>
                </a:solidFill>
                <a:latin typeface="Algerian" panose="04020705040A02060702" pitchFamily="82" charset="0"/>
              </a:rPr>
              <a:t>EMPOWER  CITIZENS THROUGH TALKS AND SEMINARS ON THE RELEVANCE of HARD WORK AND P0sitive  MINDS.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99" y="137160"/>
            <a:ext cx="924017" cy="9240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110" y="194465"/>
            <a:ext cx="924017" cy="92401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">
              <a:schemeClr val="accent3">
                <a:lumMod val="75000"/>
              </a:schemeClr>
            </a:gs>
            <a:gs pos="81000">
              <a:srgbClr val="006600"/>
            </a:gs>
            <a:gs pos="46000">
              <a:srgbClr val="FFC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356573" cy="6858000"/>
          </a:xfrm>
          <a:prstGeom prst="rect">
            <a:avLst/>
          </a:prstGeom>
          <a:gradFill flip="none" rotWithShape="1">
            <a:gsLst>
              <a:gs pos="25000">
                <a:srgbClr val="006600"/>
              </a:gs>
              <a:gs pos="48000">
                <a:srgbClr val="FFC000"/>
              </a:gs>
              <a:gs pos="100000">
                <a:srgbClr val="FF0000"/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4675" y="-158339"/>
            <a:ext cx="6873541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Algerian" panose="04020705040A02060702" pitchFamily="82" charset="0"/>
              </a:rPr>
              <a:t>GOALS</a:t>
            </a:r>
            <a:r>
              <a:rPr lang="en-US" sz="6600" b="0" cap="none" spc="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Algerian" panose="04020705040A02060702" pitchFamily="82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37" y="978548"/>
            <a:ext cx="4526427" cy="558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latin typeface="Algerian" panose="04020705040A02060702" pitchFamily="82" charset="0"/>
              </a:rPr>
              <a:t> PROVIDE </a:t>
            </a:r>
            <a:r>
              <a:rPr lang="en-US" sz="1600" dirty="0" err="1">
                <a:latin typeface="Algerian" panose="04020705040A02060702" pitchFamily="82" charset="0"/>
              </a:rPr>
              <a:t>EDUCATIONal</a:t>
            </a:r>
            <a:r>
              <a:rPr lang="en-US" sz="1600" dirty="0">
                <a:latin typeface="Algerian" panose="04020705040A02060702" pitchFamily="82" charset="0"/>
              </a:rPr>
              <a:t> support AND SKILL TRAINING TO 1000 UNDERPRIVILEGED YOUTH IN ACCRA BY AUGUST 2030 . </a:t>
            </a:r>
          </a:p>
          <a:p>
            <a:pPr>
              <a:lnSpc>
                <a:spcPct val="150000"/>
              </a:lnSpc>
            </a:pPr>
            <a:endParaRPr lang="en-US" sz="1600" dirty="0">
              <a:latin typeface="Algerian" panose="04020705040A02060702" pitchFamily="82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Algerian" panose="04020705040A02060702" pitchFamily="82" charset="0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latin typeface="Algerian" panose="04020705040A02060702" pitchFamily="82" charset="0"/>
              </a:rPr>
              <a:t>REDUCE STREETISM ,TEENAGE PREGNANACY AND CHILD LABOUR BY 40%  IN ACCRA by august 2030.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dirty="0">
              <a:latin typeface="Algerian" panose="04020705040A02060702" pitchFamily="82" charset="0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1600" dirty="0">
              <a:latin typeface="Algerian" panose="04020705040A02060702" pitchFamily="82" charset="0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latin typeface="Algerian" panose="04020705040A02060702" pitchFamily="82" charset="0"/>
              </a:rPr>
              <a:t>PROMOTE ENVIRONMENTAL SUSTAINABILITY BY HELPING TO MANAGE THE DISPOSAL OF WASTE  ESPECIALLY OUR BEACHES 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66" y="0"/>
            <a:ext cx="924017" cy="9240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B46152-B93F-41D2-B4DE-10F5A8C1D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7983" y="-56607"/>
            <a:ext cx="924017" cy="924017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EE67BC45-D3AE-4E6C-AEAD-82B6B9C11C43}"/>
              </a:ext>
            </a:extLst>
          </p:cNvPr>
          <p:cNvSpPr/>
          <p:nvPr/>
        </p:nvSpPr>
        <p:spPr>
          <a:xfrm>
            <a:off x="5031158" y="1331495"/>
            <a:ext cx="1138989" cy="67376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F383CF2-6647-4191-A665-9D65689B2260}"/>
              </a:ext>
            </a:extLst>
          </p:cNvPr>
          <p:cNvSpPr/>
          <p:nvPr/>
        </p:nvSpPr>
        <p:spPr>
          <a:xfrm>
            <a:off x="5031156" y="3400661"/>
            <a:ext cx="1138989" cy="67376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E1EDEF0-8021-4134-AC65-BD8F5E6DAA5C}"/>
              </a:ext>
            </a:extLst>
          </p:cNvPr>
          <p:cNvSpPr/>
          <p:nvPr/>
        </p:nvSpPr>
        <p:spPr>
          <a:xfrm>
            <a:off x="5031156" y="5488348"/>
            <a:ext cx="1138989" cy="67376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85B7D28-7C84-4EBC-B7D8-EB5A66633D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998" y="3051871"/>
            <a:ext cx="2653182" cy="2031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38C64F-4ACF-4244-96CB-4EE98AA50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537" y="3051871"/>
            <a:ext cx="2862794" cy="2031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57B8EE-970C-4793-8087-C1D6233722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503" y="5290086"/>
            <a:ext cx="2255685" cy="1240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1D7B5F-0B68-474B-A5DF-97B010B834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379" y="1045303"/>
            <a:ext cx="1775856" cy="126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704D84-CE6B-4023-89D7-F139828A8A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35" y="872694"/>
            <a:ext cx="2057910" cy="1543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38CFE9-F7C6-4941-A4CB-6AEF2B9AA2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66" y="1124368"/>
            <a:ext cx="1973230" cy="1109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48645">
              <a:schemeClr val="bg1"/>
            </a:gs>
            <a:gs pos="75000">
              <a:schemeClr val="tx1"/>
            </a:gs>
            <a:gs pos="24000">
              <a:schemeClr val="tx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extBox 2">
            <a:extLst>
              <a:ext uri="{FF2B5EF4-FFF2-40B4-BE49-F238E27FC236}">
                <a16:creationId xmlns:a16="http://schemas.microsoft.com/office/drawing/2014/main" id="{14359BE1-29C7-491E-A656-AB1CD321D2CA}"/>
              </a:ext>
            </a:extLst>
          </p:cNvPr>
          <p:cNvSpPr txBox="1"/>
          <p:nvPr/>
        </p:nvSpPr>
        <p:spPr>
          <a:xfrm>
            <a:off x="191197" y="3342117"/>
            <a:ext cx="8584810" cy="3347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dirty="0">
                <a:solidFill>
                  <a:srgbClr val="FFFF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OUR CORE VALUES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INTEGRITY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POSITIVE MENTAL ATTITUDE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TEAMWORK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ACCOUNTABILITY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INCLUSIVENESS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2C512C-8CEF-4BEE-84A6-0D69F3CCE7DE}"/>
              </a:ext>
            </a:extLst>
          </p:cNvPr>
          <p:cNvSpPr/>
          <p:nvPr/>
        </p:nvSpPr>
        <p:spPr>
          <a:xfrm>
            <a:off x="2059096" y="168813"/>
            <a:ext cx="753924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">
              <a:avLst/>
            </a:prstTxWarp>
            <a:spAutoFit/>
          </a:bodyPr>
          <a:lstStyle/>
          <a:p>
            <a:pPr algn="ctr"/>
            <a:r>
              <a:rPr lang="en-US" sz="5400" b="1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Berlin Sans FB" panose="020E0602020502020306" pitchFamily="34" charset="0"/>
              </a:rPr>
              <a:t>DIVISIONS OF QQMA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EB25F4-633D-46DB-9BF6-5E3608F3AE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7" y="232203"/>
            <a:ext cx="924017" cy="9240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6EDB4F-11D4-4317-8075-A83637B74C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617" y="168126"/>
            <a:ext cx="924017" cy="9240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2A6496-43CE-4AED-8C8A-7E2E03D92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713" y="1550706"/>
            <a:ext cx="2917371" cy="21586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8ECC28-BD0F-45F6-B06A-F36091FE3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513" y="1635249"/>
            <a:ext cx="2753318" cy="19895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264491-01E0-4C76-BEFA-FDB71B1DB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628" y="1635249"/>
            <a:ext cx="2753318" cy="19895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BDC6C2A-418D-476F-9A28-5B0DF58BDA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569" y="4143444"/>
            <a:ext cx="3185887" cy="21586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E91A7E2-27C7-462D-A829-33F18EAF46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934" y="4124513"/>
            <a:ext cx="2986752" cy="2158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79971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B0F0"/>
            </a:gs>
            <a:gs pos="100000">
              <a:schemeClr val="tx1">
                <a:lumMod val="85000"/>
                <a:lumOff val="15000"/>
              </a:schemeClr>
            </a:gs>
            <a:gs pos="45000">
              <a:srgbClr val="00206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1A1675-F31E-4588-9FAA-C4058CA100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156" y="476536"/>
            <a:ext cx="4125907" cy="3121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1B6D6C-112E-4E65-ACDC-2DA1BA4EEB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156" y="3824847"/>
            <a:ext cx="4238757" cy="2725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891E39-7E13-4BCE-BF3B-B2A5E6AD6656}"/>
              </a:ext>
            </a:extLst>
          </p:cNvPr>
          <p:cNvSpPr txBox="1"/>
          <p:nvPr/>
        </p:nvSpPr>
        <p:spPr>
          <a:xfrm>
            <a:off x="66148" y="912636"/>
            <a:ext cx="7235800" cy="599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/>
            <a:r>
              <a:rPr lang="en-GB" sz="1600" b="1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The QQMA Care Division is a social support and empowerment initiative dedicated to improving the lives of Ghanaians through financial support, skills development, employment opportunities, insurance, and community-based assistance.</a:t>
            </a:r>
            <a:endParaRPr lang="en-US" sz="1600" dirty="0">
              <a:solidFill>
                <a:schemeClr val="bg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2571750" lvl="5" indent="-285750"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  <a:buFont typeface="Wingdings" panose="05000000000000000000" pitchFamily="2" charset="2"/>
              <a:buChar char="q"/>
            </a:pPr>
            <a:r>
              <a:rPr lang="en-GB" sz="1600" b="1" kern="100" dirty="0">
                <a:solidFill>
                  <a:srgbClr val="FF006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KEY BENEFITS &amp; SUPPORT</a:t>
            </a:r>
            <a:endParaRPr lang="en-US" sz="1600" b="1" kern="100" dirty="0">
              <a:solidFill>
                <a:srgbClr val="FF0066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1600" b="1" kern="100" dirty="0">
                <a:solidFill>
                  <a:srgbClr val="FF006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Business Support</a:t>
            </a:r>
            <a:r>
              <a:rPr lang="en-GB" sz="1600" b="1" kern="100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:</a:t>
            </a:r>
            <a:r>
              <a:rPr lang="en-GB" sz="1600" kern="100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 Loans/grants to support viable businesses and entrepreneurs.</a:t>
            </a:r>
            <a:endParaRPr lang="en-US" sz="1600" kern="100" dirty="0">
              <a:solidFill>
                <a:schemeClr val="bg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1600" b="1" kern="100" dirty="0">
                <a:solidFill>
                  <a:srgbClr val="FF006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Job Opportunities</a:t>
            </a:r>
            <a:r>
              <a:rPr lang="en-GB" sz="1600" b="1" kern="100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:</a:t>
            </a:r>
            <a:r>
              <a:rPr lang="en-GB" sz="1600" kern="100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 Employment and career opportunities through QQMA networks and partnerships.</a:t>
            </a:r>
            <a:endParaRPr lang="en-US" sz="1600" kern="100" dirty="0">
              <a:solidFill>
                <a:schemeClr val="bg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1600" b="1" kern="100" dirty="0">
                <a:solidFill>
                  <a:srgbClr val="FF006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Skills Development</a:t>
            </a:r>
            <a:r>
              <a:rPr lang="en-GB" sz="1600" b="1" kern="100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:</a:t>
            </a:r>
            <a:r>
              <a:rPr lang="en-GB" sz="1600" kern="100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 Free skills training, seminars and workshops.</a:t>
            </a:r>
            <a:endParaRPr lang="en-US" sz="1600" kern="100" dirty="0">
              <a:solidFill>
                <a:schemeClr val="bg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1600" b="1" kern="100" dirty="0">
                <a:solidFill>
                  <a:srgbClr val="FF006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Networking:</a:t>
            </a:r>
            <a:r>
              <a:rPr lang="en-GB" sz="1600" kern="100" dirty="0">
                <a:solidFill>
                  <a:srgbClr val="FF006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GB" sz="1600" kern="100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Connect individuals with professionals, businesses and opportunities.</a:t>
            </a:r>
            <a:endParaRPr lang="en-US" sz="1600" kern="100" dirty="0">
              <a:solidFill>
                <a:schemeClr val="bg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1600" b="1" kern="100" dirty="0">
                <a:solidFill>
                  <a:srgbClr val="FF006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Community Support</a:t>
            </a:r>
            <a:r>
              <a:rPr lang="en-GB" sz="1600" b="1" kern="100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:</a:t>
            </a:r>
            <a:r>
              <a:rPr lang="en-GB" sz="1600" kern="100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 Assistance for individuals  and communities in need.</a:t>
            </a:r>
            <a:endParaRPr lang="en-US" sz="1600" kern="100" dirty="0">
              <a:solidFill>
                <a:schemeClr val="bg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GB" sz="1600" b="1" kern="100" dirty="0">
                <a:solidFill>
                  <a:srgbClr val="92D05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Membership Benefits</a:t>
            </a:r>
            <a:r>
              <a:rPr lang="en-GB" sz="1600" b="1" kern="100" dirty="0">
                <a:solidFill>
                  <a:srgbClr val="00206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:</a:t>
            </a:r>
            <a:r>
              <a:rPr lang="en-GB" sz="1600" kern="100" dirty="0">
                <a:solidFill>
                  <a:srgbClr val="00206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  <a:r>
              <a:rPr lang="en-GB" sz="1600" kern="100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Registered QQMA members and  volunteers will receive additional benefits </a:t>
            </a:r>
            <a:r>
              <a:rPr lang="en-GB" sz="1600" kern="100" dirty="0">
                <a:solidFill>
                  <a:schemeClr val="bg1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like group insurance and more.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endParaRPr lang="en-US" sz="1600" kern="100" dirty="0">
              <a:solidFill>
                <a:schemeClr val="bg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914400" marR="0" indent="457200"/>
            <a:r>
              <a:rPr lang="en-GB" sz="2400" i="1" dirty="0">
                <a:solidFill>
                  <a:srgbClr val="D47104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QQMA — Believe and Make It Happen</a:t>
            </a:r>
            <a:endParaRPr lang="en-US" sz="2400" dirty="0">
              <a:solidFill>
                <a:srgbClr val="D47104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DD2FB3-AC39-409D-B99D-49EAADECBC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8" y="114302"/>
            <a:ext cx="771964" cy="7719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91D418-DF4D-4A03-AA2E-D27D80ECBF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132" y="0"/>
            <a:ext cx="569861" cy="5698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06C3DF-1872-41A5-A32E-54C1CE21AFC2}"/>
              </a:ext>
            </a:extLst>
          </p:cNvPr>
          <p:cNvSpPr txBox="1"/>
          <p:nvPr/>
        </p:nvSpPr>
        <p:spPr>
          <a:xfrm>
            <a:off x="1460696" y="172645"/>
            <a:ext cx="6098344" cy="68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3600" b="1" kern="100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Bauhaus 93" panose="04030905020B02020C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	QQMA CARE 	 </a:t>
            </a:r>
            <a:endParaRPr lang="en-US" sz="3600" kern="100" dirty="0"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  <a:latin typeface="Bauhaus 93" panose="04030905020B02020C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029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57000">
              <a:srgbClr val="FFC000"/>
            </a:gs>
            <a:gs pos="74000">
              <a:srgbClr val="00B0F0"/>
            </a:gs>
            <a:gs pos="20000">
              <a:schemeClr val="tx1">
                <a:lumMod val="95000"/>
                <a:lumOff val="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DF550FD-1188-49B2-95FD-6BBDD69DCC7C}"/>
              </a:ext>
            </a:extLst>
          </p:cNvPr>
          <p:cNvSpPr txBox="1"/>
          <p:nvPr/>
        </p:nvSpPr>
        <p:spPr>
          <a:xfrm>
            <a:off x="-2344" y="815927"/>
            <a:ext cx="8018584" cy="5814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b="1" i="1" kern="100" dirty="0">
                <a:solidFill>
                  <a:schemeClr val="bg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QQMA EDUCATION is the education division of QQMA, committed to improving educational opportunities and empowering children and young people across Ghana</a:t>
            </a:r>
            <a:r>
              <a:rPr lang="en-GB" sz="1600" kern="100" dirty="0">
                <a:solidFill>
                  <a:schemeClr val="bg1"/>
                </a:solidFill>
                <a:effectLst/>
                <a:latin typeface="Bell MT" panose="020205030603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kern="100" dirty="0">
              <a:solidFill>
                <a:schemeClr val="bg1"/>
              </a:solidFill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GB" sz="2000" b="1" kern="100" dirty="0">
                <a:solidFill>
                  <a:srgbClr val="FF0066"/>
                </a:solidFill>
                <a:effectLst/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OUR FOCUS</a:t>
            </a:r>
            <a:endParaRPr lang="en-US" sz="2000" kern="100" dirty="0">
              <a:solidFill>
                <a:srgbClr val="FF0066"/>
              </a:solidFill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1600" kern="100" dirty="0">
                <a:solidFill>
                  <a:schemeClr val="bg1"/>
                </a:solidFill>
                <a:effectLst/>
                <a:latin typeface="Broadway" panose="04040905080B02020502" pitchFamily="82" charset="0"/>
                <a:ea typeface="Times New Roman" panose="02020603050405020304" pitchFamily="18" charset="0"/>
                <a:cs typeface="Aharoni" panose="02010803020104030203" pitchFamily="2" charset="-79"/>
              </a:rPr>
              <a:t>  </a:t>
            </a:r>
            <a:r>
              <a:rPr lang="en-GB" kern="100" dirty="0">
                <a:solidFill>
                  <a:schemeClr val="bg1"/>
                </a:solidFill>
                <a:effectLst/>
                <a:latin typeface="Cooper Black" panose="0208090404030B020404" pitchFamily="18" charset="0"/>
                <a:ea typeface="Times New Roman" panose="02020603050405020304" pitchFamily="18" charset="0"/>
                <a:cs typeface="Aharoni" panose="02010803020104030203" pitchFamily="2" charset="-79"/>
              </a:rPr>
              <a:t>Spelling Bee &amp; Academic Competitions     </a:t>
            </a:r>
          </a:p>
          <a:p>
            <a:pPr marL="28575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kern="100" dirty="0">
                <a:solidFill>
                  <a:schemeClr val="bg1"/>
                </a:solidFill>
                <a:effectLst/>
                <a:latin typeface="Cooper Black" panose="0208090404030B020404" pitchFamily="18" charset="0"/>
                <a:ea typeface="Times New Roman" panose="02020603050405020304" pitchFamily="18" charset="0"/>
                <a:cs typeface="Aharoni" panose="02010803020104030203" pitchFamily="2" charset="-79"/>
              </a:rPr>
              <a:t> STEM &amp; Innovation</a:t>
            </a:r>
            <a:endParaRPr lang="en-US" kern="100" dirty="0">
              <a:solidFill>
                <a:schemeClr val="bg1"/>
              </a:solidFill>
              <a:effectLst/>
              <a:latin typeface="Cooper Black" panose="0208090404030B020404" pitchFamily="18" charset="0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28575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kern="100" dirty="0">
                <a:solidFill>
                  <a:schemeClr val="bg1"/>
                </a:solidFill>
                <a:effectLst/>
                <a:latin typeface="Cooper Black" panose="0208090404030B020404" pitchFamily="18" charset="0"/>
                <a:ea typeface="Times New Roman" panose="02020603050405020304" pitchFamily="18" charset="0"/>
                <a:cs typeface="Aharoni" panose="02010803020104030203" pitchFamily="2" charset="-79"/>
              </a:rPr>
              <a:t> Teacher Development</a:t>
            </a:r>
          </a:p>
          <a:p>
            <a:pPr marL="28575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kern="100" dirty="0">
                <a:solidFill>
                  <a:schemeClr val="bg1"/>
                </a:solidFill>
                <a:effectLst/>
                <a:latin typeface="Cooper Black" panose="0208090404030B020404" pitchFamily="18" charset="0"/>
                <a:ea typeface="Times New Roman" panose="02020603050405020304" pitchFamily="18" charset="0"/>
                <a:cs typeface="Aharoni" panose="02010803020104030203" pitchFamily="2" charset="-79"/>
              </a:rPr>
              <a:t> Career &amp; Skills Development</a:t>
            </a:r>
          </a:p>
          <a:p>
            <a:pPr marL="28575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kern="100" dirty="0">
                <a:solidFill>
                  <a:schemeClr val="bg1"/>
                </a:solidFill>
                <a:effectLst/>
                <a:latin typeface="Cooper Black" panose="0208090404030B020404" pitchFamily="18" charset="0"/>
                <a:ea typeface="Times New Roman" panose="02020603050405020304" pitchFamily="18" charset="0"/>
                <a:cs typeface="Aharoni" panose="02010803020104030203" pitchFamily="2" charset="-79"/>
              </a:rPr>
              <a:t>Student Support &amp; Scholarships</a:t>
            </a:r>
            <a:endParaRPr lang="en-US" kern="100" dirty="0">
              <a:solidFill>
                <a:schemeClr val="bg1"/>
              </a:solidFill>
              <a:effectLst/>
              <a:latin typeface="Cooper Black" panose="0208090404030B020404" pitchFamily="18" charset="0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285750" marR="0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GB" b="1" kern="100" dirty="0">
                <a:solidFill>
                  <a:srgbClr val="FF006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BENEFITS</a:t>
            </a:r>
            <a:endParaRPr lang="en-US" kern="100" dirty="0">
              <a:solidFill>
                <a:srgbClr val="FF0066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GB" sz="1600" b="1" kern="100" dirty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Improve academic performance</a:t>
            </a:r>
            <a:endParaRPr lang="en-US" sz="1600" kern="100" dirty="0"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GB" sz="1600" b="1" kern="100" dirty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Build confidence and leadership</a:t>
            </a:r>
            <a:endParaRPr lang="en-US" sz="1600" kern="100" dirty="0"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GB" sz="1600" b="1" kern="100" dirty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Develop creativity and critical thinking</a:t>
            </a:r>
            <a:endParaRPr lang="en-US" sz="1600" kern="100" dirty="0"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GB" sz="1600" b="1" kern="100" dirty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Promote STEM and innovation</a:t>
            </a:r>
            <a:endParaRPr lang="en-US" sz="1600" kern="100" dirty="0"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GB" sz="1600" b="1" kern="100" dirty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Create opportunities for disadvantaged learners</a:t>
            </a:r>
            <a:endParaRPr lang="en-US" sz="1600" kern="100" dirty="0"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n-GB" sz="1600" b="1" kern="100" dirty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Support schools, teachers and communities.</a:t>
            </a:r>
            <a:endParaRPr lang="en-US" sz="1600" kern="100" dirty="0"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6F8C2B-D892-4900-99FC-A676BAD8DC09}"/>
              </a:ext>
            </a:extLst>
          </p:cNvPr>
          <p:cNvSpPr txBox="1"/>
          <p:nvPr/>
        </p:nvSpPr>
        <p:spPr>
          <a:xfrm>
            <a:off x="1460696" y="172645"/>
            <a:ext cx="6098344" cy="68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3600" b="1" kern="100" dirty="0"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  <a:latin typeface="Bauhaus 93" panose="04030905020B02020C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	QQMA EDUCATION  </a:t>
            </a:r>
            <a:endParaRPr lang="en-US" sz="3600" kern="100" dirty="0"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  <a:latin typeface="Bauhaus 93" panose="04030905020B02020C02" pitchFamily="8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F1FD37-C9DA-4E4F-B505-21FBF87E6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895"/>
            <a:ext cx="771964" cy="7719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70FEBA-B6A3-4437-B87B-DA877F0363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0036" y="84843"/>
            <a:ext cx="771964" cy="77196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218FDD-8747-42F1-903F-007A8F31DA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240" y="96786"/>
            <a:ext cx="3633274" cy="3256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22B60C-83FD-4F40-95DA-2A5F6CB61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589" y="3805940"/>
            <a:ext cx="3367331" cy="2154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E927568-F998-423B-BC47-98846B4CC20C}"/>
              </a:ext>
            </a:extLst>
          </p:cNvPr>
          <p:cNvSpPr/>
          <p:nvPr/>
        </p:nvSpPr>
        <p:spPr>
          <a:xfrm>
            <a:off x="7958806" y="3423687"/>
            <a:ext cx="374814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OUR SPELLING BEE COMPETITION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AA47768-3C94-41C8-94A0-84A50C64E2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127" y="3839974"/>
            <a:ext cx="3069184" cy="2196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4BEC893-62C0-4868-BF46-416F7E567617}"/>
              </a:ext>
            </a:extLst>
          </p:cNvPr>
          <p:cNvSpPr/>
          <p:nvPr/>
        </p:nvSpPr>
        <p:spPr>
          <a:xfrm>
            <a:off x="8407921" y="6130316"/>
            <a:ext cx="324159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OUR INTERSCHOOL FOOTBALL</a:t>
            </a:r>
            <a:r>
              <a:rPr lang="en-U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COMPETITION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A0139FF-722F-404C-A405-1491C948DE72}"/>
              </a:ext>
            </a:extLst>
          </p:cNvPr>
          <p:cNvSpPr/>
          <p:nvPr/>
        </p:nvSpPr>
        <p:spPr>
          <a:xfrm>
            <a:off x="5388253" y="5945650"/>
            <a:ext cx="217078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tellar" panose="020A0402060406010301" pitchFamily="18" charset="0"/>
              </a:rPr>
              <a:t>OUR STEM FAIR</a:t>
            </a:r>
          </a:p>
        </p:txBody>
      </p:sp>
    </p:spTree>
    <p:extLst>
      <p:ext uri="{BB962C8B-B14F-4D97-AF65-F5344CB8AC3E}">
        <p14:creationId xmlns:p14="http://schemas.microsoft.com/office/powerpoint/2010/main" val="2034853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12670</TotalTime>
  <Words>1834</Words>
  <Application>Microsoft Office PowerPoint</Application>
  <PresentationFormat>Widescreen</PresentationFormat>
  <Paragraphs>465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50" baseType="lpstr">
      <vt:lpstr>Aharoni</vt:lpstr>
      <vt:lpstr>Algerian</vt:lpstr>
      <vt:lpstr>Aptos</vt:lpstr>
      <vt:lpstr>Arial</vt:lpstr>
      <vt:lpstr>Bauhaus 93</vt:lpstr>
      <vt:lpstr>Bell MT</vt:lpstr>
      <vt:lpstr>Berlin Sans FB</vt:lpstr>
      <vt:lpstr>Bradley Hand ITC</vt:lpstr>
      <vt:lpstr>Broadway</vt:lpstr>
      <vt:lpstr>Calibri</vt:lpstr>
      <vt:lpstr>Castellar</vt:lpstr>
      <vt:lpstr>Century</vt:lpstr>
      <vt:lpstr>Century Gothic</vt:lpstr>
      <vt:lpstr>Cooper Black</vt:lpstr>
      <vt:lpstr>Copperplate Gothic Bold</vt:lpstr>
      <vt:lpstr>Copperplate Gothic Light</vt:lpstr>
      <vt:lpstr>Harrington</vt:lpstr>
      <vt:lpstr>Wingdings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EB</dc:creator>
  <cp:lastModifiedBy>DELL</cp:lastModifiedBy>
  <cp:revision>218</cp:revision>
  <dcterms:created xsi:type="dcterms:W3CDTF">2025-10-27T18:52:00Z</dcterms:created>
  <dcterms:modified xsi:type="dcterms:W3CDTF">2026-08-23T12:29:54Z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0085036473AB420FBB79F7557C16A02C_12</vt:lpwstr>
  </property>
  <property fmtid="{D5CDD505-2E9C-101B-9397-08002B2CF9AE}" pid="3" name="KSOProductBuildVer">
    <vt:lpwstr>1033-12.2.0.23155</vt:lpwstr>
  </property>
</Properties>
</file>